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84" r:id="rId2"/>
    <p:sldId id="286" r:id="rId3"/>
    <p:sldId id="289" r:id="rId4"/>
    <p:sldId id="290" r:id="rId5"/>
    <p:sldId id="264" r:id="rId6"/>
    <p:sldId id="294" r:id="rId7"/>
    <p:sldId id="266" r:id="rId8"/>
    <p:sldId id="267" r:id="rId9"/>
    <p:sldId id="272" r:id="rId10"/>
    <p:sldId id="273" r:id="rId11"/>
    <p:sldId id="311" r:id="rId12"/>
    <p:sldId id="314" r:id="rId13"/>
    <p:sldId id="315" r:id="rId14"/>
    <p:sldId id="312" r:id="rId15"/>
    <p:sldId id="313" r:id="rId16"/>
    <p:sldId id="321" r:id="rId17"/>
    <p:sldId id="274" r:id="rId18"/>
    <p:sldId id="317" r:id="rId19"/>
    <p:sldId id="293" r:id="rId20"/>
    <p:sldId id="320" r:id="rId21"/>
    <p:sldId id="292" r:id="rId22"/>
    <p:sldId id="275" r:id="rId23"/>
    <p:sldId id="263" r:id="rId24"/>
    <p:sldId id="271" r:id="rId25"/>
    <p:sldId id="279" r:id="rId26"/>
    <p:sldId id="295" r:id="rId27"/>
    <p:sldId id="332" r:id="rId28"/>
    <p:sldId id="322" r:id="rId29"/>
    <p:sldId id="268" r:id="rId30"/>
    <p:sldId id="269" r:id="rId31"/>
    <p:sldId id="270" r:id="rId32"/>
    <p:sldId id="333" r:id="rId33"/>
    <p:sldId id="334" r:id="rId34"/>
    <p:sldId id="319" r:id="rId35"/>
    <p:sldId id="318" r:id="rId36"/>
    <p:sldId id="305" r:id="rId37"/>
    <p:sldId id="301" r:id="rId38"/>
    <p:sldId id="335" r:id="rId39"/>
    <p:sldId id="296" r:id="rId40"/>
    <p:sldId id="299" r:id="rId41"/>
    <p:sldId id="331" r:id="rId42"/>
    <p:sldId id="302" r:id="rId43"/>
  </p:sldIdLst>
  <p:sldSz cx="9144000" cy="6858000" type="screen4x3"/>
  <p:notesSz cx="6858000" cy="9144000"/>
  <p:defaultTextStyle>
    <a:defPPr>
      <a:defRPr lang="en-CA"/>
    </a:defPPr>
    <a:lvl1pPr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1pPr>
    <a:lvl2pPr marL="457200"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2pPr>
    <a:lvl3pPr marL="914400"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3pPr>
    <a:lvl4pPr marL="1371600"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4pPr>
    <a:lvl5pPr marL="1828800"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062"/>
    <a:srgbClr val="0A297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06" autoAdjust="0"/>
    <p:restoredTop sz="92941" autoAdjust="0"/>
  </p:normalViewPr>
  <p:slideViewPr>
    <p:cSldViewPr>
      <p:cViewPr>
        <p:scale>
          <a:sx n="100" d="100"/>
          <a:sy n="100" d="100"/>
        </p:scale>
        <p:origin x="-1320" y="-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8E0610-6B1C-4331-9F4D-5C7A9C4AC1C9}" type="datetimeFigureOut">
              <a:rPr lang="en-CA" smtClean="0"/>
              <a:pPr/>
              <a:t>2013-10-01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EB5FE-147F-4939-9CB7-3446509AB461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89A537-3308-49A7-93D2-33D15FC1E92A}" type="datetimeFigureOut">
              <a:rPr lang="en-CA" smtClean="0"/>
              <a:pPr/>
              <a:t>2013-10-01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CAD1E6-4E74-4578-9800-E5B58F349396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B57363-13E4-4443-AFA6-7FDDD791969B}" type="slidenum">
              <a:rPr lang="en-CA" smtClean="0"/>
              <a:pPr/>
              <a:t>2</a:t>
            </a:fld>
            <a:endParaRPr lang="en-CA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CA" dirty="0" smtClean="0"/>
              <a:t>In 2011-12 ER prescriptions</a:t>
            </a:r>
            <a:r>
              <a:rPr lang="en-CA" baseline="0" dirty="0" smtClean="0"/>
              <a:t> wrote in specific considerations for different red and blue listed species including 49 fauna and 60 flora species.</a:t>
            </a:r>
            <a:endParaRPr lang="en-CA" dirty="0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BD287D-6770-4A8F-AD12-82075D602355}" type="slidenum">
              <a:rPr lang="en-CA" smtClean="0"/>
              <a:pPr/>
              <a:t>9</a:t>
            </a:fld>
            <a:endParaRPr lang="en-CA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4F48B4-DAE3-4FA9-A4EC-B8BB848D56C9}" type="slidenum">
              <a:rPr lang="en-CA" smtClean="0"/>
              <a:pPr/>
              <a:t>10</a:t>
            </a:fld>
            <a:endParaRPr lang="en-CA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EE17B7-CC63-45E7-AE40-7FEBA18F71F3}" type="slidenum">
              <a:rPr lang="en-US"/>
              <a:pPr/>
              <a:t>13</a:t>
            </a:fld>
            <a:endParaRPr lang="en-US"/>
          </a:p>
        </p:txBody>
      </p:sp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Insert pictures of historic openness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b="1" i="1" dirty="0" smtClean="0"/>
              <a:t>“Two key factors are contributing to the increasing fire risks.  One is the population growth in areas where interface fires occur. The other is the build-up of combustible vegetation, a consequence of years of fire suppression activities.” </a:t>
            </a:r>
            <a:br>
              <a:rPr lang="en-US" b="1" i="1" dirty="0" smtClean="0"/>
            </a:b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dirty="0" smtClean="0"/>
              <a:t>B.C.</a:t>
            </a:r>
            <a:r>
              <a:rPr lang="en-US" i="1" dirty="0" smtClean="0"/>
              <a:t> </a:t>
            </a:r>
            <a:r>
              <a:rPr lang="en-US" dirty="0" smtClean="0"/>
              <a:t>Auditor General’s Report (2001)</a:t>
            </a:r>
            <a:endParaRPr lang="en-CA" dirty="0" smtClean="0"/>
          </a:p>
          <a:p>
            <a:endParaRPr lang="en-CA" dirty="0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68DF89-EC86-4642-B157-CD4ED85DB138}" type="slidenum">
              <a:rPr lang="en-CA" smtClean="0"/>
              <a:pPr/>
              <a:t>17</a:t>
            </a:fld>
            <a:endParaRPr lang="en-CA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A726ED-B2A9-4E9F-8F81-FCE88AE514BD}" type="slidenum">
              <a:rPr lang="en-CA" smtClean="0"/>
              <a:pPr/>
              <a:t>23</a:t>
            </a:fld>
            <a:endParaRPr lang="en-CA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B57363-13E4-4443-AFA6-7FDDD791969B}" type="slidenum">
              <a:rPr lang="en-CA" smtClean="0"/>
              <a:pPr/>
              <a:t>42</a:t>
            </a:fld>
            <a:endParaRPr lang="en-CA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5BB49-15D0-4E87-A83B-F5117B35CF1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306A44-7C73-4AA1-9714-8D5564208567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590E44-AD6B-4ABB-86F6-7256C4147640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590800"/>
            <a:ext cx="4038600" cy="3459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590800"/>
            <a:ext cx="4038600" cy="3459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693C0A-FE4A-4495-A920-AB5C92A874F2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0A5548-DC89-4988-8787-E2A72C1F8608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CA13CE-83B0-45AF-8E77-D244E340DCC4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BCA2F2-D0E2-41D3-86FB-216D8F2C80C4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890AA0-1223-4665-AFFC-0139DCAAF47B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676399"/>
            <a:ext cx="5486400" cy="3051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CA6C93-6223-41E9-801F-71823497A68A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52600"/>
            <a:ext cx="8229600" cy="4297363"/>
          </a:xfr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FAFB70-B557-4D7B-9885-F913BD664137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784FF6-ECC7-4E98-9A6A-78D19CCD881C}" type="slidenum">
              <a:rPr lang="en-CA"/>
              <a:pPr>
                <a:defRPr/>
              </a:pPr>
              <a:t>‹#›</a:t>
            </a:fld>
            <a:endParaRPr lang="en-CA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E52B6B-629C-47CC-AFEF-66C1849445FC}" type="slidenum">
              <a:rPr lang="en-CA"/>
              <a:pPr>
                <a:defRPr/>
              </a:pPr>
              <a:t>‹#›</a:t>
            </a:fld>
            <a:endParaRPr lang="en-CA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304800"/>
            <a:ext cx="68580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Rectangle 2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80C64B-E39C-4344-8ED4-13341ADC75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8726A67-998C-4ADF-90B4-5E3F1F9D5CD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SharedServices_PowerPoint_LtBkgd"/>
          <p:cNvPicPr>
            <a:picLocks noChangeAspect="1" noChangeArrowheads="1"/>
          </p:cNvPicPr>
          <p:nvPr/>
        </p:nvPicPr>
        <p:blipFill>
          <a:blip r:embed="rId16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 b="0"/>
            </a:lvl1pPr>
          </a:lstStyle>
          <a:p>
            <a:endParaRPr lang="en-C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b="0"/>
            </a:lvl1pPr>
          </a:lstStyle>
          <a:p>
            <a:endParaRPr lang="en-C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/>
            </a:lvl1pPr>
          </a:lstStyle>
          <a:p>
            <a:fld id="{0955BB49-15D0-4E87-A83B-F5117B35CF11}" type="slidenum">
              <a:rPr lang="en-CA"/>
              <a:pPr/>
              <a:t>‹#›</a:t>
            </a:fld>
            <a:endParaRPr lang="en-CA"/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590800"/>
            <a:ext cx="8229600" cy="345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 smtClean="0"/>
          </a:p>
        </p:txBody>
      </p:sp>
      <p:pic>
        <p:nvPicPr>
          <p:cNvPr id="9" name="Picture 8" descr="flnro_962x114_pp_header.jpg"/>
          <p:cNvPicPr>
            <a:picLocks noChangeAspect="1"/>
          </p:cNvPicPr>
          <p:nvPr/>
        </p:nvPicPr>
        <p:blipFill>
          <a:blip r:embed="rId17" cstate="email"/>
          <a:stretch>
            <a:fillRect/>
          </a:stretch>
        </p:blipFill>
        <p:spPr>
          <a:xfrm>
            <a:off x="0" y="260648"/>
            <a:ext cx="9114696" cy="108012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1" r:id="rId11"/>
    <p:sldLayoutId id="2147483662" r:id="rId12"/>
    <p:sldLayoutId id="2147483663" r:id="rId13"/>
    <p:sldLayoutId id="2147483664" r:id="rId1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00306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rgbClr val="003062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rgbClr val="003062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003062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9.jpeg"/><Relationship Id="rId7" Type="http://schemas.openxmlformats.org/officeDocument/2006/relationships/hyperlink" Target="http://www.stellaten.com/images/oral%20history/berry%20picking%201.jp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hyperlink" Target="http://en.wikipedia.org/wiki/Image:Saskatoon_berries.jpg" TargetMode="External"/><Relationship Id="rId9" Type="http://schemas.openxmlformats.org/officeDocument/2006/relationships/hyperlink" Target="http://www.matthewjacobphotography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IMGP011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9512" y="4509120"/>
            <a:ext cx="2736304" cy="2052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3" cstate="email">
            <a:lum bright="10000"/>
          </a:blip>
          <a:srcRect/>
          <a:stretch>
            <a:fillRect/>
          </a:stretch>
        </p:blipFill>
        <p:spPr bwMode="auto">
          <a:xfrm>
            <a:off x="5940152" y="4509120"/>
            <a:ext cx="2952328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619672" y="2132856"/>
            <a:ext cx="5758307" cy="15573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 smtClean="0"/>
              <a:t>British Columbia </a:t>
            </a:r>
          </a:p>
          <a:p>
            <a:endParaRPr lang="en-CA" sz="2800" dirty="0" smtClean="0"/>
          </a:p>
          <a:p>
            <a:r>
              <a:rPr lang="en-CA" sz="2800" dirty="0" smtClean="0"/>
              <a:t>Ecosystem Restoration Program</a:t>
            </a:r>
          </a:p>
        </p:txBody>
      </p:sp>
      <p:pic>
        <p:nvPicPr>
          <p:cNvPr id="5" name="Picture 4" descr="IMGP2121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2987824" y="4509120"/>
            <a:ext cx="2880320" cy="20319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2" descr="Restored PP stand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39552" y="1484784"/>
            <a:ext cx="7920880" cy="5176772"/>
          </a:xfrm>
          <a:prstGeom prst="rect">
            <a:avLst/>
          </a:prstGeom>
        </p:spPr>
      </p:pic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611560" y="1988840"/>
            <a:ext cx="81534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CA" sz="2400" dirty="0">
                <a:solidFill>
                  <a:schemeClr val="bg1"/>
                </a:solidFill>
              </a:rPr>
              <a:t>Al </a:t>
            </a:r>
            <a:r>
              <a:rPr lang="en-CA" sz="2400" dirty="0" smtClean="0">
                <a:solidFill>
                  <a:schemeClr val="bg1"/>
                </a:solidFill>
              </a:rPr>
              <a:t>Neal, </a:t>
            </a:r>
            <a:r>
              <a:rPr lang="en-CA" sz="2400" dirty="0" err="1" smtClean="0">
                <a:solidFill>
                  <a:schemeClr val="bg1"/>
                </a:solidFill>
              </a:rPr>
              <a:t>P.Ag</a:t>
            </a:r>
            <a:r>
              <a:rPr lang="en-CA" sz="2400" dirty="0" smtClean="0">
                <a:solidFill>
                  <a:schemeClr val="bg1"/>
                </a:solidFill>
              </a:rPr>
              <a:t>. RFT </a:t>
            </a:r>
          </a:p>
          <a:p>
            <a:pPr>
              <a:spcBef>
                <a:spcPct val="50000"/>
              </a:spcBef>
            </a:pPr>
            <a:r>
              <a:rPr lang="en-CA" sz="2400" dirty="0" smtClean="0">
                <a:solidFill>
                  <a:schemeClr val="bg1"/>
                </a:solidFill>
              </a:rPr>
              <a:t>British Columbia </a:t>
            </a:r>
          </a:p>
          <a:p>
            <a:pPr>
              <a:spcBef>
                <a:spcPct val="50000"/>
              </a:spcBef>
            </a:pPr>
            <a:r>
              <a:rPr lang="en-GB" dirty="0" smtClean="0">
                <a:solidFill>
                  <a:schemeClr val="bg1"/>
                </a:solidFill>
              </a:rPr>
              <a:t>Senior</a:t>
            </a:r>
            <a:r>
              <a:rPr lang="en-GB" sz="2400" dirty="0" smtClean="0">
                <a:solidFill>
                  <a:schemeClr val="bg1"/>
                </a:solidFill>
              </a:rPr>
              <a:t> Ecosystem </a:t>
            </a:r>
            <a:r>
              <a:rPr lang="en-GB" sz="2400" dirty="0">
                <a:solidFill>
                  <a:schemeClr val="bg1"/>
                </a:solidFill>
              </a:rPr>
              <a:t>Restoration </a:t>
            </a:r>
            <a:r>
              <a:rPr lang="en-GB" dirty="0" smtClean="0">
                <a:solidFill>
                  <a:schemeClr val="bg1"/>
                </a:solidFill>
              </a:rPr>
              <a:t>Specialist</a:t>
            </a:r>
            <a:endParaRPr lang="en-GB" sz="2400" dirty="0" smtClean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en-GB" sz="2400" dirty="0" smtClean="0">
                <a:solidFill>
                  <a:schemeClr val="bg1"/>
                </a:solidFill>
              </a:rPr>
              <a:t>Co-Chair, BC Prescribed Fire Council</a:t>
            </a:r>
            <a:endParaRPr lang="en-GB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71600" y="1700809"/>
            <a:ext cx="6120680" cy="3312368"/>
          </a:xfrm>
        </p:spPr>
        <p:txBody>
          <a:bodyPr/>
          <a:lstStyle/>
          <a:p>
            <a:pPr>
              <a:buNone/>
            </a:pPr>
            <a:r>
              <a:rPr lang="en-CA" sz="2800" b="1" dirty="0" smtClean="0"/>
              <a:t>Presentation focus</a:t>
            </a:r>
          </a:p>
          <a:p>
            <a:pPr>
              <a:buNone/>
            </a:pPr>
            <a:endParaRPr lang="en-CA" dirty="0" smtClean="0"/>
          </a:p>
          <a:p>
            <a:r>
              <a:rPr lang="en-CA" dirty="0" smtClean="0"/>
              <a:t>BC Ecosystem Restoration 101</a:t>
            </a:r>
          </a:p>
          <a:p>
            <a:r>
              <a:rPr lang="en-CA" dirty="0" smtClean="0"/>
              <a:t>Controlled burning on the landscape</a:t>
            </a:r>
          </a:p>
          <a:p>
            <a:r>
              <a:rPr lang="en-CA" dirty="0" smtClean="0"/>
              <a:t>ER and lessons learned</a:t>
            </a:r>
          </a:p>
          <a:p>
            <a:endParaRPr lang="en-CA" dirty="0" smtClean="0"/>
          </a:p>
          <a:p>
            <a:pPr>
              <a:buNone/>
            </a:pP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483768" y="1844824"/>
            <a:ext cx="6192688" cy="5013176"/>
            <a:chOff x="528" y="288"/>
            <a:chExt cx="4656" cy="3679"/>
          </a:xfrm>
          <a:noFill/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528" y="288"/>
              <a:ext cx="4656" cy="3679"/>
              <a:chOff x="528" y="288"/>
              <a:chExt cx="4656" cy="3679"/>
            </a:xfrm>
            <a:grpFill/>
          </p:grpSpPr>
          <p:sp>
            <p:nvSpPr>
              <p:cNvPr id="227332" name="Freeform 4"/>
              <p:cNvSpPr>
                <a:spLocks noChangeAspect="1"/>
              </p:cNvSpPr>
              <p:nvPr/>
            </p:nvSpPr>
            <p:spPr bwMode="auto">
              <a:xfrm>
                <a:off x="1607" y="2786"/>
                <a:ext cx="32" cy="66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24" y="18"/>
                  </a:cxn>
                  <a:cxn ang="0">
                    <a:pos x="18" y="24"/>
                  </a:cxn>
                  <a:cxn ang="0">
                    <a:pos x="6" y="18"/>
                  </a:cxn>
                  <a:cxn ang="0">
                    <a:pos x="18" y="36"/>
                  </a:cxn>
                  <a:cxn ang="0">
                    <a:pos x="12" y="30"/>
                  </a:cxn>
                  <a:cxn ang="0">
                    <a:pos x="18" y="42"/>
                  </a:cxn>
                  <a:cxn ang="0">
                    <a:pos x="12" y="48"/>
                  </a:cxn>
                  <a:cxn ang="0">
                    <a:pos x="12" y="54"/>
                  </a:cxn>
                  <a:cxn ang="0">
                    <a:pos x="0" y="36"/>
                  </a:cxn>
                  <a:cxn ang="0">
                    <a:pos x="6" y="30"/>
                  </a:cxn>
                  <a:cxn ang="0">
                    <a:pos x="0" y="24"/>
                  </a:cxn>
                  <a:cxn ang="0">
                    <a:pos x="0" y="6"/>
                  </a:cxn>
                  <a:cxn ang="0">
                    <a:pos x="6" y="0"/>
                  </a:cxn>
                </a:cxnLst>
                <a:rect l="0" t="0" r="r" b="b"/>
                <a:pathLst>
                  <a:path w="24" h="54">
                    <a:moveTo>
                      <a:pt x="6" y="0"/>
                    </a:moveTo>
                    <a:lnTo>
                      <a:pt x="24" y="18"/>
                    </a:lnTo>
                    <a:lnTo>
                      <a:pt x="18" y="24"/>
                    </a:lnTo>
                    <a:lnTo>
                      <a:pt x="6" y="18"/>
                    </a:lnTo>
                    <a:lnTo>
                      <a:pt x="18" y="36"/>
                    </a:lnTo>
                    <a:lnTo>
                      <a:pt x="12" y="30"/>
                    </a:lnTo>
                    <a:lnTo>
                      <a:pt x="18" y="42"/>
                    </a:lnTo>
                    <a:lnTo>
                      <a:pt x="12" y="48"/>
                    </a:lnTo>
                    <a:lnTo>
                      <a:pt x="12" y="54"/>
                    </a:lnTo>
                    <a:lnTo>
                      <a:pt x="0" y="36"/>
                    </a:lnTo>
                    <a:lnTo>
                      <a:pt x="6" y="30"/>
                    </a:lnTo>
                    <a:lnTo>
                      <a:pt x="0" y="24"/>
                    </a:lnTo>
                    <a:lnTo>
                      <a:pt x="0" y="6"/>
                    </a:lnTo>
                    <a:lnTo>
                      <a:pt x="6" y="0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33" name="Freeform 5"/>
              <p:cNvSpPr>
                <a:spLocks noChangeAspect="1"/>
              </p:cNvSpPr>
              <p:nvPr/>
            </p:nvSpPr>
            <p:spPr bwMode="auto">
              <a:xfrm>
                <a:off x="1796" y="1939"/>
                <a:ext cx="64" cy="73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48" y="18"/>
                  </a:cxn>
                  <a:cxn ang="0">
                    <a:pos x="30" y="48"/>
                  </a:cxn>
                  <a:cxn ang="0">
                    <a:pos x="6" y="60"/>
                  </a:cxn>
                  <a:cxn ang="0">
                    <a:pos x="0" y="48"/>
                  </a:cxn>
                  <a:cxn ang="0">
                    <a:pos x="36" y="0"/>
                  </a:cxn>
                  <a:cxn ang="0">
                    <a:pos x="42" y="0"/>
                  </a:cxn>
                </a:cxnLst>
                <a:rect l="0" t="0" r="r" b="b"/>
                <a:pathLst>
                  <a:path w="48" h="60">
                    <a:moveTo>
                      <a:pt x="42" y="0"/>
                    </a:moveTo>
                    <a:lnTo>
                      <a:pt x="48" y="18"/>
                    </a:lnTo>
                    <a:lnTo>
                      <a:pt x="30" y="48"/>
                    </a:lnTo>
                    <a:lnTo>
                      <a:pt x="6" y="60"/>
                    </a:lnTo>
                    <a:lnTo>
                      <a:pt x="0" y="48"/>
                    </a:lnTo>
                    <a:lnTo>
                      <a:pt x="36" y="0"/>
                    </a:lnTo>
                    <a:lnTo>
                      <a:pt x="42" y="0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34" name="Freeform 6"/>
              <p:cNvSpPr>
                <a:spLocks noChangeAspect="1"/>
              </p:cNvSpPr>
              <p:nvPr/>
            </p:nvSpPr>
            <p:spPr bwMode="auto">
              <a:xfrm>
                <a:off x="1764" y="1997"/>
                <a:ext cx="32" cy="30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4" y="12"/>
                  </a:cxn>
                  <a:cxn ang="0">
                    <a:pos x="24" y="24"/>
                  </a:cxn>
                  <a:cxn ang="0">
                    <a:pos x="12" y="24"/>
                  </a:cxn>
                  <a:cxn ang="0">
                    <a:pos x="0" y="12"/>
                  </a:cxn>
                  <a:cxn ang="0">
                    <a:pos x="24" y="0"/>
                  </a:cxn>
                </a:cxnLst>
                <a:rect l="0" t="0" r="r" b="b"/>
                <a:pathLst>
                  <a:path w="24" h="24">
                    <a:moveTo>
                      <a:pt x="24" y="0"/>
                    </a:moveTo>
                    <a:lnTo>
                      <a:pt x="24" y="12"/>
                    </a:lnTo>
                    <a:lnTo>
                      <a:pt x="24" y="24"/>
                    </a:lnTo>
                    <a:lnTo>
                      <a:pt x="12" y="24"/>
                    </a:lnTo>
                    <a:lnTo>
                      <a:pt x="0" y="12"/>
                    </a:lnTo>
                    <a:lnTo>
                      <a:pt x="24" y="0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35" name="Freeform 7"/>
              <p:cNvSpPr>
                <a:spLocks noChangeAspect="1"/>
              </p:cNvSpPr>
              <p:nvPr/>
            </p:nvSpPr>
            <p:spPr bwMode="auto">
              <a:xfrm>
                <a:off x="1694" y="2048"/>
                <a:ext cx="47" cy="50"/>
              </a:xfrm>
              <a:custGeom>
                <a:avLst/>
                <a:gdLst/>
                <a:ahLst/>
                <a:cxnLst>
                  <a:cxn ang="0">
                    <a:pos x="36" y="6"/>
                  </a:cxn>
                  <a:cxn ang="0">
                    <a:pos x="30" y="18"/>
                  </a:cxn>
                  <a:cxn ang="0">
                    <a:pos x="0" y="42"/>
                  </a:cxn>
                  <a:cxn ang="0">
                    <a:pos x="6" y="0"/>
                  </a:cxn>
                  <a:cxn ang="0">
                    <a:pos x="36" y="6"/>
                  </a:cxn>
                </a:cxnLst>
                <a:rect l="0" t="0" r="r" b="b"/>
                <a:pathLst>
                  <a:path w="36" h="42">
                    <a:moveTo>
                      <a:pt x="36" y="6"/>
                    </a:moveTo>
                    <a:lnTo>
                      <a:pt x="30" y="18"/>
                    </a:lnTo>
                    <a:lnTo>
                      <a:pt x="0" y="42"/>
                    </a:lnTo>
                    <a:lnTo>
                      <a:pt x="6" y="0"/>
                    </a:lnTo>
                    <a:lnTo>
                      <a:pt x="36" y="6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36" name="Freeform 8"/>
              <p:cNvSpPr>
                <a:spLocks noChangeAspect="1"/>
              </p:cNvSpPr>
              <p:nvPr/>
            </p:nvSpPr>
            <p:spPr bwMode="auto">
              <a:xfrm>
                <a:off x="1268" y="2149"/>
                <a:ext cx="285" cy="320"/>
              </a:xfrm>
              <a:custGeom>
                <a:avLst/>
                <a:gdLst/>
                <a:ahLst/>
                <a:cxnLst>
                  <a:cxn ang="0">
                    <a:pos x="12" y="126"/>
                  </a:cxn>
                  <a:cxn ang="0">
                    <a:pos x="18" y="120"/>
                  </a:cxn>
                  <a:cxn ang="0">
                    <a:pos x="6" y="108"/>
                  </a:cxn>
                  <a:cxn ang="0">
                    <a:pos x="6" y="90"/>
                  </a:cxn>
                  <a:cxn ang="0">
                    <a:pos x="0" y="66"/>
                  </a:cxn>
                  <a:cxn ang="0">
                    <a:pos x="6" y="48"/>
                  </a:cxn>
                  <a:cxn ang="0">
                    <a:pos x="12" y="18"/>
                  </a:cxn>
                  <a:cxn ang="0">
                    <a:pos x="12" y="0"/>
                  </a:cxn>
                  <a:cxn ang="0">
                    <a:pos x="72" y="18"/>
                  </a:cxn>
                  <a:cxn ang="0">
                    <a:pos x="84" y="42"/>
                  </a:cxn>
                  <a:cxn ang="0">
                    <a:pos x="66" y="60"/>
                  </a:cxn>
                  <a:cxn ang="0">
                    <a:pos x="108" y="30"/>
                  </a:cxn>
                  <a:cxn ang="0">
                    <a:pos x="132" y="42"/>
                  </a:cxn>
                  <a:cxn ang="0">
                    <a:pos x="144" y="54"/>
                  </a:cxn>
                  <a:cxn ang="0">
                    <a:pos x="126" y="108"/>
                  </a:cxn>
                  <a:cxn ang="0">
                    <a:pos x="72" y="132"/>
                  </a:cxn>
                  <a:cxn ang="0">
                    <a:pos x="78" y="138"/>
                  </a:cxn>
                  <a:cxn ang="0">
                    <a:pos x="108" y="138"/>
                  </a:cxn>
                  <a:cxn ang="0">
                    <a:pos x="90" y="162"/>
                  </a:cxn>
                  <a:cxn ang="0">
                    <a:pos x="114" y="150"/>
                  </a:cxn>
                  <a:cxn ang="0">
                    <a:pos x="114" y="138"/>
                  </a:cxn>
                  <a:cxn ang="0">
                    <a:pos x="138" y="132"/>
                  </a:cxn>
                  <a:cxn ang="0">
                    <a:pos x="150" y="84"/>
                  </a:cxn>
                  <a:cxn ang="0">
                    <a:pos x="138" y="48"/>
                  </a:cxn>
                  <a:cxn ang="0">
                    <a:pos x="204" y="36"/>
                  </a:cxn>
                  <a:cxn ang="0">
                    <a:pos x="210" y="72"/>
                  </a:cxn>
                  <a:cxn ang="0">
                    <a:pos x="180" y="132"/>
                  </a:cxn>
                  <a:cxn ang="0">
                    <a:pos x="162" y="222"/>
                  </a:cxn>
                  <a:cxn ang="0">
                    <a:pos x="120" y="246"/>
                  </a:cxn>
                  <a:cxn ang="0">
                    <a:pos x="114" y="258"/>
                  </a:cxn>
                  <a:cxn ang="0">
                    <a:pos x="120" y="264"/>
                  </a:cxn>
                  <a:cxn ang="0">
                    <a:pos x="102" y="264"/>
                  </a:cxn>
                  <a:cxn ang="0">
                    <a:pos x="78" y="258"/>
                  </a:cxn>
                  <a:cxn ang="0">
                    <a:pos x="66" y="258"/>
                  </a:cxn>
                  <a:cxn ang="0">
                    <a:pos x="60" y="252"/>
                  </a:cxn>
                  <a:cxn ang="0">
                    <a:pos x="48" y="234"/>
                  </a:cxn>
                  <a:cxn ang="0">
                    <a:pos x="72" y="222"/>
                  </a:cxn>
                  <a:cxn ang="0">
                    <a:pos x="48" y="204"/>
                  </a:cxn>
                  <a:cxn ang="0">
                    <a:pos x="90" y="228"/>
                  </a:cxn>
                  <a:cxn ang="0">
                    <a:pos x="78" y="198"/>
                  </a:cxn>
                  <a:cxn ang="0">
                    <a:pos x="60" y="180"/>
                  </a:cxn>
                  <a:cxn ang="0">
                    <a:pos x="42" y="186"/>
                  </a:cxn>
                  <a:cxn ang="0">
                    <a:pos x="48" y="168"/>
                  </a:cxn>
                  <a:cxn ang="0">
                    <a:pos x="36" y="168"/>
                  </a:cxn>
                  <a:cxn ang="0">
                    <a:pos x="24" y="156"/>
                  </a:cxn>
                  <a:cxn ang="0">
                    <a:pos x="12" y="150"/>
                  </a:cxn>
                </a:cxnLst>
                <a:rect l="0" t="0" r="r" b="b"/>
                <a:pathLst>
                  <a:path w="216" h="264">
                    <a:moveTo>
                      <a:pt x="30" y="144"/>
                    </a:moveTo>
                    <a:lnTo>
                      <a:pt x="12" y="126"/>
                    </a:lnTo>
                    <a:lnTo>
                      <a:pt x="24" y="126"/>
                    </a:lnTo>
                    <a:lnTo>
                      <a:pt x="18" y="120"/>
                    </a:lnTo>
                    <a:lnTo>
                      <a:pt x="18" y="102"/>
                    </a:lnTo>
                    <a:lnTo>
                      <a:pt x="6" y="108"/>
                    </a:lnTo>
                    <a:lnTo>
                      <a:pt x="0" y="96"/>
                    </a:lnTo>
                    <a:lnTo>
                      <a:pt x="6" y="90"/>
                    </a:lnTo>
                    <a:lnTo>
                      <a:pt x="0" y="78"/>
                    </a:lnTo>
                    <a:lnTo>
                      <a:pt x="0" y="66"/>
                    </a:lnTo>
                    <a:lnTo>
                      <a:pt x="6" y="54"/>
                    </a:lnTo>
                    <a:lnTo>
                      <a:pt x="6" y="48"/>
                    </a:lnTo>
                    <a:lnTo>
                      <a:pt x="12" y="36"/>
                    </a:lnTo>
                    <a:lnTo>
                      <a:pt x="12" y="18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48" y="18"/>
                    </a:lnTo>
                    <a:lnTo>
                      <a:pt x="72" y="18"/>
                    </a:lnTo>
                    <a:lnTo>
                      <a:pt x="84" y="24"/>
                    </a:lnTo>
                    <a:lnTo>
                      <a:pt x="84" y="42"/>
                    </a:lnTo>
                    <a:lnTo>
                      <a:pt x="66" y="54"/>
                    </a:lnTo>
                    <a:lnTo>
                      <a:pt x="66" y="60"/>
                    </a:lnTo>
                    <a:lnTo>
                      <a:pt x="66" y="66"/>
                    </a:lnTo>
                    <a:lnTo>
                      <a:pt x="108" y="30"/>
                    </a:lnTo>
                    <a:lnTo>
                      <a:pt x="126" y="30"/>
                    </a:lnTo>
                    <a:lnTo>
                      <a:pt x="132" y="42"/>
                    </a:lnTo>
                    <a:lnTo>
                      <a:pt x="132" y="48"/>
                    </a:lnTo>
                    <a:lnTo>
                      <a:pt x="144" y="54"/>
                    </a:lnTo>
                    <a:lnTo>
                      <a:pt x="144" y="90"/>
                    </a:lnTo>
                    <a:lnTo>
                      <a:pt x="126" y="108"/>
                    </a:lnTo>
                    <a:lnTo>
                      <a:pt x="60" y="132"/>
                    </a:lnTo>
                    <a:lnTo>
                      <a:pt x="72" y="132"/>
                    </a:lnTo>
                    <a:lnTo>
                      <a:pt x="72" y="144"/>
                    </a:lnTo>
                    <a:lnTo>
                      <a:pt x="78" y="138"/>
                    </a:lnTo>
                    <a:lnTo>
                      <a:pt x="84" y="144"/>
                    </a:lnTo>
                    <a:lnTo>
                      <a:pt x="108" y="138"/>
                    </a:lnTo>
                    <a:lnTo>
                      <a:pt x="90" y="150"/>
                    </a:lnTo>
                    <a:lnTo>
                      <a:pt x="90" y="162"/>
                    </a:lnTo>
                    <a:lnTo>
                      <a:pt x="96" y="150"/>
                    </a:lnTo>
                    <a:lnTo>
                      <a:pt x="114" y="150"/>
                    </a:lnTo>
                    <a:lnTo>
                      <a:pt x="108" y="144"/>
                    </a:lnTo>
                    <a:lnTo>
                      <a:pt x="114" y="138"/>
                    </a:lnTo>
                    <a:lnTo>
                      <a:pt x="126" y="144"/>
                    </a:lnTo>
                    <a:lnTo>
                      <a:pt x="138" y="132"/>
                    </a:lnTo>
                    <a:lnTo>
                      <a:pt x="132" y="108"/>
                    </a:lnTo>
                    <a:lnTo>
                      <a:pt x="150" y="84"/>
                    </a:lnTo>
                    <a:lnTo>
                      <a:pt x="144" y="54"/>
                    </a:lnTo>
                    <a:lnTo>
                      <a:pt x="138" y="48"/>
                    </a:lnTo>
                    <a:lnTo>
                      <a:pt x="168" y="54"/>
                    </a:lnTo>
                    <a:lnTo>
                      <a:pt x="204" y="36"/>
                    </a:lnTo>
                    <a:lnTo>
                      <a:pt x="216" y="24"/>
                    </a:lnTo>
                    <a:lnTo>
                      <a:pt x="210" y="72"/>
                    </a:lnTo>
                    <a:lnTo>
                      <a:pt x="180" y="114"/>
                    </a:lnTo>
                    <a:lnTo>
                      <a:pt x="180" y="132"/>
                    </a:lnTo>
                    <a:lnTo>
                      <a:pt x="168" y="156"/>
                    </a:lnTo>
                    <a:lnTo>
                      <a:pt x="162" y="222"/>
                    </a:lnTo>
                    <a:lnTo>
                      <a:pt x="150" y="246"/>
                    </a:lnTo>
                    <a:lnTo>
                      <a:pt x="120" y="246"/>
                    </a:lnTo>
                    <a:lnTo>
                      <a:pt x="108" y="252"/>
                    </a:lnTo>
                    <a:lnTo>
                      <a:pt x="114" y="258"/>
                    </a:lnTo>
                    <a:lnTo>
                      <a:pt x="132" y="258"/>
                    </a:lnTo>
                    <a:lnTo>
                      <a:pt x="120" y="264"/>
                    </a:lnTo>
                    <a:lnTo>
                      <a:pt x="102" y="258"/>
                    </a:lnTo>
                    <a:lnTo>
                      <a:pt x="102" y="264"/>
                    </a:lnTo>
                    <a:lnTo>
                      <a:pt x="78" y="264"/>
                    </a:lnTo>
                    <a:lnTo>
                      <a:pt x="78" y="258"/>
                    </a:lnTo>
                    <a:lnTo>
                      <a:pt x="72" y="264"/>
                    </a:lnTo>
                    <a:lnTo>
                      <a:pt x="66" y="258"/>
                    </a:lnTo>
                    <a:lnTo>
                      <a:pt x="72" y="252"/>
                    </a:lnTo>
                    <a:lnTo>
                      <a:pt x="60" y="252"/>
                    </a:lnTo>
                    <a:lnTo>
                      <a:pt x="66" y="240"/>
                    </a:lnTo>
                    <a:lnTo>
                      <a:pt x="48" y="234"/>
                    </a:lnTo>
                    <a:lnTo>
                      <a:pt x="60" y="222"/>
                    </a:lnTo>
                    <a:lnTo>
                      <a:pt x="72" y="222"/>
                    </a:lnTo>
                    <a:lnTo>
                      <a:pt x="42" y="216"/>
                    </a:lnTo>
                    <a:lnTo>
                      <a:pt x="48" y="204"/>
                    </a:lnTo>
                    <a:lnTo>
                      <a:pt x="78" y="210"/>
                    </a:lnTo>
                    <a:lnTo>
                      <a:pt x="90" y="228"/>
                    </a:lnTo>
                    <a:lnTo>
                      <a:pt x="90" y="222"/>
                    </a:lnTo>
                    <a:lnTo>
                      <a:pt x="78" y="198"/>
                    </a:lnTo>
                    <a:lnTo>
                      <a:pt x="54" y="192"/>
                    </a:lnTo>
                    <a:lnTo>
                      <a:pt x="60" y="180"/>
                    </a:lnTo>
                    <a:lnTo>
                      <a:pt x="54" y="186"/>
                    </a:lnTo>
                    <a:lnTo>
                      <a:pt x="42" y="186"/>
                    </a:lnTo>
                    <a:lnTo>
                      <a:pt x="48" y="174"/>
                    </a:lnTo>
                    <a:lnTo>
                      <a:pt x="48" y="168"/>
                    </a:lnTo>
                    <a:lnTo>
                      <a:pt x="24" y="180"/>
                    </a:lnTo>
                    <a:lnTo>
                      <a:pt x="36" y="168"/>
                    </a:lnTo>
                    <a:lnTo>
                      <a:pt x="18" y="168"/>
                    </a:lnTo>
                    <a:lnTo>
                      <a:pt x="24" y="156"/>
                    </a:lnTo>
                    <a:lnTo>
                      <a:pt x="12" y="156"/>
                    </a:lnTo>
                    <a:lnTo>
                      <a:pt x="12" y="150"/>
                    </a:lnTo>
                    <a:lnTo>
                      <a:pt x="30" y="144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37" name="Freeform 9"/>
              <p:cNvSpPr>
                <a:spLocks noChangeAspect="1"/>
              </p:cNvSpPr>
              <p:nvPr/>
            </p:nvSpPr>
            <p:spPr bwMode="auto">
              <a:xfrm>
                <a:off x="1726" y="2215"/>
                <a:ext cx="94" cy="79"/>
              </a:xfrm>
              <a:custGeom>
                <a:avLst/>
                <a:gdLst/>
                <a:ahLst/>
                <a:cxnLst>
                  <a:cxn ang="0">
                    <a:pos x="60" y="6"/>
                  </a:cxn>
                  <a:cxn ang="0">
                    <a:pos x="72" y="30"/>
                  </a:cxn>
                  <a:cxn ang="0">
                    <a:pos x="54" y="66"/>
                  </a:cxn>
                  <a:cxn ang="0">
                    <a:pos x="48" y="66"/>
                  </a:cxn>
                  <a:cxn ang="0">
                    <a:pos x="42" y="54"/>
                  </a:cxn>
                  <a:cxn ang="0">
                    <a:pos x="36" y="60"/>
                  </a:cxn>
                  <a:cxn ang="0">
                    <a:pos x="36" y="54"/>
                  </a:cxn>
                  <a:cxn ang="0">
                    <a:pos x="42" y="48"/>
                  </a:cxn>
                  <a:cxn ang="0">
                    <a:pos x="48" y="30"/>
                  </a:cxn>
                  <a:cxn ang="0">
                    <a:pos x="60" y="30"/>
                  </a:cxn>
                  <a:cxn ang="0">
                    <a:pos x="60" y="24"/>
                  </a:cxn>
                  <a:cxn ang="0">
                    <a:pos x="42" y="30"/>
                  </a:cxn>
                  <a:cxn ang="0">
                    <a:pos x="36" y="48"/>
                  </a:cxn>
                  <a:cxn ang="0">
                    <a:pos x="12" y="30"/>
                  </a:cxn>
                  <a:cxn ang="0">
                    <a:pos x="6" y="42"/>
                  </a:cxn>
                  <a:cxn ang="0">
                    <a:pos x="18" y="54"/>
                  </a:cxn>
                  <a:cxn ang="0">
                    <a:pos x="12" y="60"/>
                  </a:cxn>
                  <a:cxn ang="0">
                    <a:pos x="0" y="54"/>
                  </a:cxn>
                  <a:cxn ang="0">
                    <a:pos x="0" y="36"/>
                  </a:cxn>
                  <a:cxn ang="0">
                    <a:pos x="12" y="24"/>
                  </a:cxn>
                  <a:cxn ang="0">
                    <a:pos x="48" y="0"/>
                  </a:cxn>
                  <a:cxn ang="0">
                    <a:pos x="60" y="6"/>
                  </a:cxn>
                </a:cxnLst>
                <a:rect l="0" t="0" r="r" b="b"/>
                <a:pathLst>
                  <a:path w="72" h="66">
                    <a:moveTo>
                      <a:pt x="60" y="6"/>
                    </a:moveTo>
                    <a:lnTo>
                      <a:pt x="72" y="30"/>
                    </a:lnTo>
                    <a:lnTo>
                      <a:pt x="54" y="66"/>
                    </a:lnTo>
                    <a:lnTo>
                      <a:pt x="48" y="66"/>
                    </a:lnTo>
                    <a:lnTo>
                      <a:pt x="42" y="54"/>
                    </a:lnTo>
                    <a:lnTo>
                      <a:pt x="36" y="60"/>
                    </a:lnTo>
                    <a:lnTo>
                      <a:pt x="36" y="54"/>
                    </a:lnTo>
                    <a:lnTo>
                      <a:pt x="42" y="48"/>
                    </a:lnTo>
                    <a:lnTo>
                      <a:pt x="48" y="30"/>
                    </a:lnTo>
                    <a:lnTo>
                      <a:pt x="60" y="30"/>
                    </a:lnTo>
                    <a:lnTo>
                      <a:pt x="60" y="24"/>
                    </a:lnTo>
                    <a:lnTo>
                      <a:pt x="42" y="30"/>
                    </a:lnTo>
                    <a:lnTo>
                      <a:pt x="36" y="48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18" y="54"/>
                    </a:lnTo>
                    <a:lnTo>
                      <a:pt x="12" y="60"/>
                    </a:lnTo>
                    <a:lnTo>
                      <a:pt x="0" y="54"/>
                    </a:lnTo>
                    <a:lnTo>
                      <a:pt x="0" y="36"/>
                    </a:lnTo>
                    <a:lnTo>
                      <a:pt x="12" y="24"/>
                    </a:lnTo>
                    <a:lnTo>
                      <a:pt x="48" y="0"/>
                    </a:lnTo>
                    <a:lnTo>
                      <a:pt x="60" y="6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38" name="Freeform 10"/>
              <p:cNvSpPr>
                <a:spLocks noChangeAspect="1"/>
              </p:cNvSpPr>
              <p:nvPr/>
            </p:nvSpPr>
            <p:spPr bwMode="auto">
              <a:xfrm>
                <a:off x="1812" y="2266"/>
                <a:ext cx="157" cy="223"/>
              </a:xfrm>
              <a:custGeom>
                <a:avLst/>
                <a:gdLst/>
                <a:ahLst/>
                <a:cxnLst>
                  <a:cxn ang="0">
                    <a:pos x="108" y="174"/>
                  </a:cxn>
                  <a:cxn ang="0">
                    <a:pos x="108" y="186"/>
                  </a:cxn>
                  <a:cxn ang="0">
                    <a:pos x="96" y="186"/>
                  </a:cxn>
                  <a:cxn ang="0">
                    <a:pos x="84" y="162"/>
                  </a:cxn>
                  <a:cxn ang="0">
                    <a:pos x="84" y="156"/>
                  </a:cxn>
                  <a:cxn ang="0">
                    <a:pos x="84" y="150"/>
                  </a:cxn>
                  <a:cxn ang="0">
                    <a:pos x="78" y="150"/>
                  </a:cxn>
                  <a:cxn ang="0">
                    <a:pos x="60" y="138"/>
                  </a:cxn>
                  <a:cxn ang="0">
                    <a:pos x="60" y="120"/>
                  </a:cxn>
                  <a:cxn ang="0">
                    <a:pos x="48" y="114"/>
                  </a:cxn>
                  <a:cxn ang="0">
                    <a:pos x="54" y="96"/>
                  </a:cxn>
                  <a:cxn ang="0">
                    <a:pos x="48" y="90"/>
                  </a:cxn>
                  <a:cxn ang="0">
                    <a:pos x="54" y="90"/>
                  </a:cxn>
                  <a:cxn ang="0">
                    <a:pos x="48" y="84"/>
                  </a:cxn>
                  <a:cxn ang="0">
                    <a:pos x="48" y="78"/>
                  </a:cxn>
                  <a:cxn ang="0">
                    <a:pos x="36" y="90"/>
                  </a:cxn>
                  <a:cxn ang="0">
                    <a:pos x="30" y="84"/>
                  </a:cxn>
                  <a:cxn ang="0">
                    <a:pos x="42" y="72"/>
                  </a:cxn>
                  <a:cxn ang="0">
                    <a:pos x="54" y="72"/>
                  </a:cxn>
                  <a:cxn ang="0">
                    <a:pos x="42" y="66"/>
                  </a:cxn>
                  <a:cxn ang="0">
                    <a:pos x="24" y="72"/>
                  </a:cxn>
                  <a:cxn ang="0">
                    <a:pos x="24" y="54"/>
                  </a:cxn>
                  <a:cxn ang="0">
                    <a:pos x="6" y="48"/>
                  </a:cxn>
                  <a:cxn ang="0">
                    <a:pos x="6" y="30"/>
                  </a:cxn>
                  <a:cxn ang="0">
                    <a:pos x="0" y="24"/>
                  </a:cxn>
                  <a:cxn ang="0">
                    <a:pos x="0" y="12"/>
                  </a:cxn>
                  <a:cxn ang="0">
                    <a:pos x="12" y="0"/>
                  </a:cxn>
                  <a:cxn ang="0">
                    <a:pos x="36" y="24"/>
                  </a:cxn>
                  <a:cxn ang="0">
                    <a:pos x="108" y="114"/>
                  </a:cxn>
                  <a:cxn ang="0">
                    <a:pos x="90" y="114"/>
                  </a:cxn>
                  <a:cxn ang="0">
                    <a:pos x="108" y="120"/>
                  </a:cxn>
                  <a:cxn ang="0">
                    <a:pos x="120" y="132"/>
                  </a:cxn>
                  <a:cxn ang="0">
                    <a:pos x="114" y="162"/>
                  </a:cxn>
                  <a:cxn ang="0">
                    <a:pos x="102" y="162"/>
                  </a:cxn>
                  <a:cxn ang="0">
                    <a:pos x="108" y="174"/>
                  </a:cxn>
                </a:cxnLst>
                <a:rect l="0" t="0" r="r" b="b"/>
                <a:pathLst>
                  <a:path w="120" h="186">
                    <a:moveTo>
                      <a:pt x="108" y="174"/>
                    </a:moveTo>
                    <a:lnTo>
                      <a:pt x="108" y="186"/>
                    </a:lnTo>
                    <a:lnTo>
                      <a:pt x="96" y="186"/>
                    </a:lnTo>
                    <a:lnTo>
                      <a:pt x="84" y="162"/>
                    </a:lnTo>
                    <a:lnTo>
                      <a:pt x="84" y="156"/>
                    </a:lnTo>
                    <a:lnTo>
                      <a:pt x="84" y="150"/>
                    </a:lnTo>
                    <a:lnTo>
                      <a:pt x="78" y="150"/>
                    </a:lnTo>
                    <a:lnTo>
                      <a:pt x="60" y="138"/>
                    </a:lnTo>
                    <a:lnTo>
                      <a:pt x="60" y="120"/>
                    </a:lnTo>
                    <a:lnTo>
                      <a:pt x="48" y="114"/>
                    </a:lnTo>
                    <a:lnTo>
                      <a:pt x="54" y="96"/>
                    </a:lnTo>
                    <a:lnTo>
                      <a:pt x="48" y="90"/>
                    </a:lnTo>
                    <a:lnTo>
                      <a:pt x="54" y="90"/>
                    </a:lnTo>
                    <a:lnTo>
                      <a:pt x="48" y="84"/>
                    </a:lnTo>
                    <a:lnTo>
                      <a:pt x="48" y="78"/>
                    </a:lnTo>
                    <a:lnTo>
                      <a:pt x="36" y="90"/>
                    </a:lnTo>
                    <a:lnTo>
                      <a:pt x="30" y="84"/>
                    </a:lnTo>
                    <a:lnTo>
                      <a:pt x="42" y="72"/>
                    </a:lnTo>
                    <a:lnTo>
                      <a:pt x="54" y="72"/>
                    </a:lnTo>
                    <a:lnTo>
                      <a:pt x="42" y="66"/>
                    </a:lnTo>
                    <a:lnTo>
                      <a:pt x="24" y="72"/>
                    </a:lnTo>
                    <a:lnTo>
                      <a:pt x="24" y="54"/>
                    </a:lnTo>
                    <a:lnTo>
                      <a:pt x="6" y="48"/>
                    </a:lnTo>
                    <a:lnTo>
                      <a:pt x="6" y="30"/>
                    </a:lnTo>
                    <a:lnTo>
                      <a:pt x="0" y="24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36" y="24"/>
                    </a:lnTo>
                    <a:lnTo>
                      <a:pt x="108" y="114"/>
                    </a:lnTo>
                    <a:lnTo>
                      <a:pt x="90" y="114"/>
                    </a:lnTo>
                    <a:lnTo>
                      <a:pt x="108" y="120"/>
                    </a:lnTo>
                    <a:lnTo>
                      <a:pt x="120" y="132"/>
                    </a:lnTo>
                    <a:lnTo>
                      <a:pt x="114" y="162"/>
                    </a:lnTo>
                    <a:lnTo>
                      <a:pt x="102" y="162"/>
                    </a:lnTo>
                    <a:lnTo>
                      <a:pt x="108" y="174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39" name="Freeform 11"/>
              <p:cNvSpPr>
                <a:spLocks noChangeAspect="1"/>
              </p:cNvSpPr>
              <p:nvPr/>
            </p:nvSpPr>
            <p:spPr bwMode="auto">
              <a:xfrm>
                <a:off x="1781" y="2301"/>
                <a:ext cx="62" cy="74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30" y="6"/>
                  </a:cxn>
                  <a:cxn ang="0">
                    <a:pos x="30" y="24"/>
                  </a:cxn>
                  <a:cxn ang="0">
                    <a:pos x="42" y="30"/>
                  </a:cxn>
                  <a:cxn ang="0">
                    <a:pos x="48" y="60"/>
                  </a:cxn>
                  <a:cxn ang="0">
                    <a:pos x="12" y="48"/>
                  </a:cxn>
                  <a:cxn ang="0">
                    <a:pos x="0" y="30"/>
                  </a:cxn>
                  <a:cxn ang="0">
                    <a:pos x="18" y="12"/>
                  </a:cxn>
                  <a:cxn ang="0">
                    <a:pos x="18" y="0"/>
                  </a:cxn>
                  <a:cxn ang="0">
                    <a:pos x="24" y="0"/>
                  </a:cxn>
                </a:cxnLst>
                <a:rect l="0" t="0" r="r" b="b"/>
                <a:pathLst>
                  <a:path w="48" h="60">
                    <a:moveTo>
                      <a:pt x="24" y="0"/>
                    </a:moveTo>
                    <a:lnTo>
                      <a:pt x="30" y="6"/>
                    </a:lnTo>
                    <a:lnTo>
                      <a:pt x="30" y="24"/>
                    </a:lnTo>
                    <a:lnTo>
                      <a:pt x="42" y="30"/>
                    </a:lnTo>
                    <a:lnTo>
                      <a:pt x="48" y="60"/>
                    </a:lnTo>
                    <a:lnTo>
                      <a:pt x="12" y="48"/>
                    </a:lnTo>
                    <a:lnTo>
                      <a:pt x="0" y="30"/>
                    </a:lnTo>
                    <a:lnTo>
                      <a:pt x="18" y="12"/>
                    </a:lnTo>
                    <a:lnTo>
                      <a:pt x="18" y="0"/>
                    </a:lnTo>
                    <a:lnTo>
                      <a:pt x="24" y="0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40" name="Freeform 12"/>
              <p:cNvSpPr>
                <a:spLocks noChangeAspect="1"/>
              </p:cNvSpPr>
              <p:nvPr/>
            </p:nvSpPr>
            <p:spPr bwMode="auto">
              <a:xfrm>
                <a:off x="2016" y="2345"/>
                <a:ext cx="72" cy="94"/>
              </a:xfrm>
              <a:custGeom>
                <a:avLst/>
                <a:gdLst/>
                <a:ahLst/>
                <a:cxnLst>
                  <a:cxn ang="0">
                    <a:pos x="54" y="0"/>
                  </a:cxn>
                  <a:cxn ang="0">
                    <a:pos x="48" y="12"/>
                  </a:cxn>
                  <a:cxn ang="0">
                    <a:pos x="48" y="30"/>
                  </a:cxn>
                  <a:cxn ang="0">
                    <a:pos x="30" y="30"/>
                  </a:cxn>
                  <a:cxn ang="0">
                    <a:pos x="12" y="48"/>
                  </a:cxn>
                  <a:cxn ang="0">
                    <a:pos x="12" y="60"/>
                  </a:cxn>
                  <a:cxn ang="0">
                    <a:pos x="0" y="78"/>
                  </a:cxn>
                  <a:cxn ang="0">
                    <a:pos x="6" y="12"/>
                  </a:cxn>
                  <a:cxn ang="0">
                    <a:pos x="30" y="0"/>
                  </a:cxn>
                  <a:cxn ang="0">
                    <a:pos x="54" y="0"/>
                  </a:cxn>
                </a:cxnLst>
                <a:rect l="0" t="0" r="r" b="b"/>
                <a:pathLst>
                  <a:path w="54" h="78">
                    <a:moveTo>
                      <a:pt x="54" y="0"/>
                    </a:moveTo>
                    <a:lnTo>
                      <a:pt x="48" y="12"/>
                    </a:lnTo>
                    <a:lnTo>
                      <a:pt x="48" y="30"/>
                    </a:lnTo>
                    <a:lnTo>
                      <a:pt x="30" y="30"/>
                    </a:lnTo>
                    <a:lnTo>
                      <a:pt x="12" y="48"/>
                    </a:lnTo>
                    <a:lnTo>
                      <a:pt x="12" y="60"/>
                    </a:lnTo>
                    <a:lnTo>
                      <a:pt x="0" y="78"/>
                    </a:lnTo>
                    <a:lnTo>
                      <a:pt x="6" y="12"/>
                    </a:lnTo>
                    <a:lnTo>
                      <a:pt x="30" y="0"/>
                    </a:lnTo>
                    <a:lnTo>
                      <a:pt x="54" y="0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41" name="Freeform 13"/>
              <p:cNvSpPr>
                <a:spLocks noChangeAspect="1"/>
              </p:cNvSpPr>
              <p:nvPr/>
            </p:nvSpPr>
            <p:spPr bwMode="auto">
              <a:xfrm>
                <a:off x="1756" y="2352"/>
                <a:ext cx="151" cy="145"/>
              </a:xfrm>
              <a:custGeom>
                <a:avLst/>
                <a:gdLst/>
                <a:ahLst/>
                <a:cxnLst>
                  <a:cxn ang="0">
                    <a:pos x="24" y="6"/>
                  </a:cxn>
                  <a:cxn ang="0">
                    <a:pos x="90" y="54"/>
                  </a:cxn>
                  <a:cxn ang="0">
                    <a:pos x="114" y="108"/>
                  </a:cxn>
                  <a:cxn ang="0">
                    <a:pos x="108" y="120"/>
                  </a:cxn>
                  <a:cxn ang="0">
                    <a:pos x="84" y="120"/>
                  </a:cxn>
                  <a:cxn ang="0">
                    <a:pos x="72" y="96"/>
                  </a:cxn>
                  <a:cxn ang="0">
                    <a:pos x="60" y="90"/>
                  </a:cxn>
                  <a:cxn ang="0">
                    <a:pos x="60" y="78"/>
                  </a:cxn>
                  <a:cxn ang="0">
                    <a:pos x="54" y="78"/>
                  </a:cxn>
                  <a:cxn ang="0">
                    <a:pos x="48" y="66"/>
                  </a:cxn>
                  <a:cxn ang="0">
                    <a:pos x="30" y="60"/>
                  </a:cxn>
                  <a:cxn ang="0">
                    <a:pos x="18" y="36"/>
                  </a:cxn>
                  <a:cxn ang="0">
                    <a:pos x="30" y="30"/>
                  </a:cxn>
                  <a:cxn ang="0">
                    <a:pos x="12" y="30"/>
                  </a:cxn>
                  <a:cxn ang="0">
                    <a:pos x="0" y="18"/>
                  </a:cxn>
                  <a:cxn ang="0">
                    <a:pos x="6" y="0"/>
                  </a:cxn>
                  <a:cxn ang="0">
                    <a:pos x="24" y="6"/>
                  </a:cxn>
                </a:cxnLst>
                <a:rect l="0" t="0" r="r" b="b"/>
                <a:pathLst>
                  <a:path w="114" h="120">
                    <a:moveTo>
                      <a:pt x="24" y="6"/>
                    </a:moveTo>
                    <a:lnTo>
                      <a:pt x="90" y="54"/>
                    </a:lnTo>
                    <a:lnTo>
                      <a:pt x="114" y="108"/>
                    </a:lnTo>
                    <a:lnTo>
                      <a:pt x="108" y="120"/>
                    </a:lnTo>
                    <a:lnTo>
                      <a:pt x="84" y="120"/>
                    </a:lnTo>
                    <a:lnTo>
                      <a:pt x="72" y="96"/>
                    </a:lnTo>
                    <a:lnTo>
                      <a:pt x="60" y="90"/>
                    </a:lnTo>
                    <a:lnTo>
                      <a:pt x="60" y="78"/>
                    </a:lnTo>
                    <a:lnTo>
                      <a:pt x="54" y="78"/>
                    </a:lnTo>
                    <a:lnTo>
                      <a:pt x="48" y="66"/>
                    </a:lnTo>
                    <a:lnTo>
                      <a:pt x="30" y="60"/>
                    </a:lnTo>
                    <a:lnTo>
                      <a:pt x="18" y="36"/>
                    </a:lnTo>
                    <a:lnTo>
                      <a:pt x="30" y="30"/>
                    </a:lnTo>
                    <a:lnTo>
                      <a:pt x="12" y="30"/>
                    </a:lnTo>
                    <a:lnTo>
                      <a:pt x="0" y="18"/>
                    </a:lnTo>
                    <a:lnTo>
                      <a:pt x="6" y="0"/>
                    </a:lnTo>
                    <a:lnTo>
                      <a:pt x="24" y="6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42" name="Freeform 14"/>
              <p:cNvSpPr>
                <a:spLocks noChangeAspect="1"/>
              </p:cNvSpPr>
              <p:nvPr/>
            </p:nvSpPr>
            <p:spPr bwMode="auto">
              <a:xfrm>
                <a:off x="2025" y="2395"/>
                <a:ext cx="47" cy="6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36" y="36"/>
                  </a:cxn>
                  <a:cxn ang="0">
                    <a:pos x="30" y="48"/>
                  </a:cxn>
                  <a:cxn ang="0">
                    <a:pos x="0" y="54"/>
                  </a:cxn>
                  <a:cxn ang="0">
                    <a:pos x="0" y="36"/>
                  </a:cxn>
                  <a:cxn ang="0">
                    <a:pos x="12" y="18"/>
                  </a:cxn>
                  <a:cxn ang="0">
                    <a:pos x="18" y="0"/>
                  </a:cxn>
                  <a:cxn ang="0">
                    <a:pos x="24" y="0"/>
                  </a:cxn>
                </a:cxnLst>
                <a:rect l="0" t="0" r="r" b="b"/>
                <a:pathLst>
                  <a:path w="36" h="54">
                    <a:moveTo>
                      <a:pt x="24" y="0"/>
                    </a:moveTo>
                    <a:lnTo>
                      <a:pt x="36" y="36"/>
                    </a:lnTo>
                    <a:lnTo>
                      <a:pt x="30" y="48"/>
                    </a:lnTo>
                    <a:lnTo>
                      <a:pt x="0" y="54"/>
                    </a:lnTo>
                    <a:lnTo>
                      <a:pt x="0" y="36"/>
                    </a:lnTo>
                    <a:lnTo>
                      <a:pt x="12" y="18"/>
                    </a:lnTo>
                    <a:lnTo>
                      <a:pt x="18" y="0"/>
                    </a:lnTo>
                    <a:lnTo>
                      <a:pt x="24" y="0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43" name="Freeform 15"/>
              <p:cNvSpPr>
                <a:spLocks noChangeAspect="1"/>
              </p:cNvSpPr>
              <p:nvPr/>
            </p:nvSpPr>
            <p:spPr bwMode="auto">
              <a:xfrm>
                <a:off x="1977" y="2454"/>
                <a:ext cx="39" cy="73"/>
              </a:xfrm>
              <a:custGeom>
                <a:avLst/>
                <a:gdLst/>
                <a:ahLst/>
                <a:cxnLst>
                  <a:cxn ang="0">
                    <a:pos x="30" y="6"/>
                  </a:cxn>
                  <a:cxn ang="0">
                    <a:pos x="30" y="54"/>
                  </a:cxn>
                  <a:cxn ang="0">
                    <a:pos x="12" y="60"/>
                  </a:cxn>
                  <a:cxn ang="0">
                    <a:pos x="6" y="48"/>
                  </a:cxn>
                  <a:cxn ang="0">
                    <a:pos x="0" y="36"/>
                  </a:cxn>
                  <a:cxn ang="0">
                    <a:pos x="18" y="12"/>
                  </a:cxn>
                  <a:cxn ang="0">
                    <a:pos x="12" y="0"/>
                  </a:cxn>
                  <a:cxn ang="0">
                    <a:pos x="24" y="0"/>
                  </a:cxn>
                  <a:cxn ang="0">
                    <a:pos x="30" y="6"/>
                  </a:cxn>
                </a:cxnLst>
                <a:rect l="0" t="0" r="r" b="b"/>
                <a:pathLst>
                  <a:path w="30" h="60">
                    <a:moveTo>
                      <a:pt x="30" y="6"/>
                    </a:moveTo>
                    <a:lnTo>
                      <a:pt x="30" y="54"/>
                    </a:lnTo>
                    <a:lnTo>
                      <a:pt x="12" y="60"/>
                    </a:lnTo>
                    <a:lnTo>
                      <a:pt x="6" y="48"/>
                    </a:lnTo>
                    <a:lnTo>
                      <a:pt x="0" y="36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24" y="0"/>
                    </a:lnTo>
                    <a:lnTo>
                      <a:pt x="30" y="6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44" name="Freeform 16"/>
              <p:cNvSpPr>
                <a:spLocks noChangeAspect="1"/>
              </p:cNvSpPr>
              <p:nvPr/>
            </p:nvSpPr>
            <p:spPr bwMode="auto">
              <a:xfrm>
                <a:off x="2009" y="2469"/>
                <a:ext cx="126" cy="208"/>
              </a:xfrm>
              <a:custGeom>
                <a:avLst/>
                <a:gdLst/>
                <a:ahLst/>
                <a:cxnLst>
                  <a:cxn ang="0">
                    <a:pos x="84" y="156"/>
                  </a:cxn>
                  <a:cxn ang="0">
                    <a:pos x="84" y="174"/>
                  </a:cxn>
                  <a:cxn ang="0">
                    <a:pos x="60" y="174"/>
                  </a:cxn>
                  <a:cxn ang="0">
                    <a:pos x="66" y="156"/>
                  </a:cxn>
                  <a:cxn ang="0">
                    <a:pos x="60" y="132"/>
                  </a:cxn>
                  <a:cxn ang="0">
                    <a:pos x="78" y="96"/>
                  </a:cxn>
                  <a:cxn ang="0">
                    <a:pos x="78" y="84"/>
                  </a:cxn>
                  <a:cxn ang="0">
                    <a:pos x="72" y="84"/>
                  </a:cxn>
                  <a:cxn ang="0">
                    <a:pos x="72" y="96"/>
                  </a:cxn>
                  <a:cxn ang="0">
                    <a:pos x="66" y="96"/>
                  </a:cxn>
                  <a:cxn ang="0">
                    <a:pos x="66" y="102"/>
                  </a:cxn>
                  <a:cxn ang="0">
                    <a:pos x="60" y="138"/>
                  </a:cxn>
                  <a:cxn ang="0">
                    <a:pos x="60" y="156"/>
                  </a:cxn>
                  <a:cxn ang="0">
                    <a:pos x="54" y="150"/>
                  </a:cxn>
                  <a:cxn ang="0">
                    <a:pos x="42" y="162"/>
                  </a:cxn>
                  <a:cxn ang="0">
                    <a:pos x="12" y="126"/>
                  </a:cxn>
                  <a:cxn ang="0">
                    <a:pos x="6" y="102"/>
                  </a:cxn>
                  <a:cxn ang="0">
                    <a:pos x="24" y="108"/>
                  </a:cxn>
                  <a:cxn ang="0">
                    <a:pos x="18" y="96"/>
                  </a:cxn>
                  <a:cxn ang="0">
                    <a:pos x="30" y="90"/>
                  </a:cxn>
                  <a:cxn ang="0">
                    <a:pos x="36" y="72"/>
                  </a:cxn>
                  <a:cxn ang="0">
                    <a:pos x="54" y="66"/>
                  </a:cxn>
                  <a:cxn ang="0">
                    <a:pos x="24" y="36"/>
                  </a:cxn>
                  <a:cxn ang="0">
                    <a:pos x="30" y="48"/>
                  </a:cxn>
                  <a:cxn ang="0">
                    <a:pos x="48" y="66"/>
                  </a:cxn>
                  <a:cxn ang="0">
                    <a:pos x="36" y="72"/>
                  </a:cxn>
                  <a:cxn ang="0">
                    <a:pos x="18" y="96"/>
                  </a:cxn>
                  <a:cxn ang="0">
                    <a:pos x="0" y="90"/>
                  </a:cxn>
                  <a:cxn ang="0">
                    <a:pos x="0" y="66"/>
                  </a:cxn>
                  <a:cxn ang="0">
                    <a:pos x="6" y="54"/>
                  </a:cxn>
                  <a:cxn ang="0">
                    <a:pos x="12" y="54"/>
                  </a:cxn>
                  <a:cxn ang="0">
                    <a:pos x="18" y="42"/>
                  </a:cxn>
                  <a:cxn ang="0">
                    <a:pos x="18" y="12"/>
                  </a:cxn>
                  <a:cxn ang="0">
                    <a:pos x="18" y="0"/>
                  </a:cxn>
                  <a:cxn ang="0">
                    <a:pos x="48" y="0"/>
                  </a:cxn>
                  <a:cxn ang="0">
                    <a:pos x="72" y="30"/>
                  </a:cxn>
                  <a:cxn ang="0">
                    <a:pos x="90" y="36"/>
                  </a:cxn>
                  <a:cxn ang="0">
                    <a:pos x="96" y="66"/>
                  </a:cxn>
                  <a:cxn ang="0">
                    <a:pos x="96" y="90"/>
                  </a:cxn>
                  <a:cxn ang="0">
                    <a:pos x="84" y="156"/>
                  </a:cxn>
                </a:cxnLst>
                <a:rect l="0" t="0" r="r" b="b"/>
                <a:pathLst>
                  <a:path w="96" h="174">
                    <a:moveTo>
                      <a:pt x="84" y="156"/>
                    </a:moveTo>
                    <a:lnTo>
                      <a:pt x="84" y="174"/>
                    </a:lnTo>
                    <a:lnTo>
                      <a:pt x="60" y="174"/>
                    </a:lnTo>
                    <a:lnTo>
                      <a:pt x="66" y="156"/>
                    </a:lnTo>
                    <a:lnTo>
                      <a:pt x="60" y="132"/>
                    </a:lnTo>
                    <a:lnTo>
                      <a:pt x="78" y="96"/>
                    </a:lnTo>
                    <a:lnTo>
                      <a:pt x="78" y="84"/>
                    </a:lnTo>
                    <a:lnTo>
                      <a:pt x="72" y="84"/>
                    </a:lnTo>
                    <a:lnTo>
                      <a:pt x="72" y="96"/>
                    </a:lnTo>
                    <a:lnTo>
                      <a:pt x="66" y="96"/>
                    </a:lnTo>
                    <a:lnTo>
                      <a:pt x="66" y="102"/>
                    </a:lnTo>
                    <a:lnTo>
                      <a:pt x="60" y="138"/>
                    </a:lnTo>
                    <a:lnTo>
                      <a:pt x="60" y="156"/>
                    </a:lnTo>
                    <a:lnTo>
                      <a:pt x="54" y="150"/>
                    </a:lnTo>
                    <a:lnTo>
                      <a:pt x="42" y="162"/>
                    </a:lnTo>
                    <a:lnTo>
                      <a:pt x="12" y="126"/>
                    </a:lnTo>
                    <a:lnTo>
                      <a:pt x="6" y="102"/>
                    </a:lnTo>
                    <a:lnTo>
                      <a:pt x="24" y="108"/>
                    </a:lnTo>
                    <a:lnTo>
                      <a:pt x="18" y="96"/>
                    </a:lnTo>
                    <a:lnTo>
                      <a:pt x="30" y="90"/>
                    </a:lnTo>
                    <a:lnTo>
                      <a:pt x="36" y="72"/>
                    </a:lnTo>
                    <a:lnTo>
                      <a:pt x="54" y="66"/>
                    </a:lnTo>
                    <a:lnTo>
                      <a:pt x="24" y="36"/>
                    </a:lnTo>
                    <a:lnTo>
                      <a:pt x="30" y="48"/>
                    </a:lnTo>
                    <a:lnTo>
                      <a:pt x="48" y="66"/>
                    </a:lnTo>
                    <a:lnTo>
                      <a:pt x="36" y="72"/>
                    </a:lnTo>
                    <a:lnTo>
                      <a:pt x="18" y="96"/>
                    </a:lnTo>
                    <a:lnTo>
                      <a:pt x="0" y="90"/>
                    </a:lnTo>
                    <a:lnTo>
                      <a:pt x="0" y="66"/>
                    </a:lnTo>
                    <a:lnTo>
                      <a:pt x="6" y="54"/>
                    </a:lnTo>
                    <a:lnTo>
                      <a:pt x="12" y="54"/>
                    </a:lnTo>
                    <a:lnTo>
                      <a:pt x="18" y="42"/>
                    </a:lnTo>
                    <a:lnTo>
                      <a:pt x="18" y="12"/>
                    </a:lnTo>
                    <a:lnTo>
                      <a:pt x="18" y="0"/>
                    </a:lnTo>
                    <a:lnTo>
                      <a:pt x="48" y="0"/>
                    </a:lnTo>
                    <a:lnTo>
                      <a:pt x="72" y="30"/>
                    </a:lnTo>
                    <a:lnTo>
                      <a:pt x="90" y="36"/>
                    </a:lnTo>
                    <a:lnTo>
                      <a:pt x="96" y="66"/>
                    </a:lnTo>
                    <a:lnTo>
                      <a:pt x="96" y="90"/>
                    </a:lnTo>
                    <a:lnTo>
                      <a:pt x="84" y="156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45" name="Freeform 17"/>
              <p:cNvSpPr>
                <a:spLocks noChangeAspect="1"/>
              </p:cNvSpPr>
              <p:nvPr/>
            </p:nvSpPr>
            <p:spPr bwMode="auto">
              <a:xfrm>
                <a:off x="1355" y="2446"/>
                <a:ext cx="275" cy="348"/>
              </a:xfrm>
              <a:custGeom>
                <a:avLst/>
                <a:gdLst/>
                <a:ahLst/>
                <a:cxnLst>
                  <a:cxn ang="0">
                    <a:pos x="210" y="264"/>
                  </a:cxn>
                  <a:cxn ang="0">
                    <a:pos x="198" y="276"/>
                  </a:cxn>
                  <a:cxn ang="0">
                    <a:pos x="192" y="282"/>
                  </a:cxn>
                  <a:cxn ang="0">
                    <a:pos x="180" y="270"/>
                  </a:cxn>
                  <a:cxn ang="0">
                    <a:pos x="180" y="276"/>
                  </a:cxn>
                  <a:cxn ang="0">
                    <a:pos x="168" y="288"/>
                  </a:cxn>
                  <a:cxn ang="0">
                    <a:pos x="156" y="270"/>
                  </a:cxn>
                  <a:cxn ang="0">
                    <a:pos x="132" y="234"/>
                  </a:cxn>
                  <a:cxn ang="0">
                    <a:pos x="132" y="228"/>
                  </a:cxn>
                  <a:cxn ang="0">
                    <a:pos x="138" y="216"/>
                  </a:cxn>
                  <a:cxn ang="0">
                    <a:pos x="120" y="192"/>
                  </a:cxn>
                  <a:cxn ang="0">
                    <a:pos x="84" y="168"/>
                  </a:cxn>
                  <a:cxn ang="0">
                    <a:pos x="60" y="126"/>
                  </a:cxn>
                  <a:cxn ang="0">
                    <a:pos x="78" y="132"/>
                  </a:cxn>
                  <a:cxn ang="0">
                    <a:pos x="84" y="132"/>
                  </a:cxn>
                  <a:cxn ang="0">
                    <a:pos x="66" y="96"/>
                  </a:cxn>
                  <a:cxn ang="0">
                    <a:pos x="54" y="120"/>
                  </a:cxn>
                  <a:cxn ang="0">
                    <a:pos x="42" y="90"/>
                  </a:cxn>
                  <a:cxn ang="0">
                    <a:pos x="24" y="72"/>
                  </a:cxn>
                  <a:cxn ang="0">
                    <a:pos x="48" y="78"/>
                  </a:cxn>
                  <a:cxn ang="0">
                    <a:pos x="54" y="78"/>
                  </a:cxn>
                  <a:cxn ang="0">
                    <a:pos x="60" y="60"/>
                  </a:cxn>
                  <a:cxn ang="0">
                    <a:pos x="6" y="48"/>
                  </a:cxn>
                  <a:cxn ang="0">
                    <a:pos x="0" y="24"/>
                  </a:cxn>
                  <a:cxn ang="0">
                    <a:pos x="18" y="24"/>
                  </a:cxn>
                  <a:cxn ang="0">
                    <a:pos x="84" y="6"/>
                  </a:cxn>
                  <a:cxn ang="0">
                    <a:pos x="120" y="18"/>
                  </a:cxn>
                  <a:cxn ang="0">
                    <a:pos x="132" y="36"/>
                  </a:cxn>
                  <a:cxn ang="0">
                    <a:pos x="108" y="48"/>
                  </a:cxn>
                  <a:cxn ang="0">
                    <a:pos x="90" y="54"/>
                  </a:cxn>
                  <a:cxn ang="0">
                    <a:pos x="102" y="54"/>
                  </a:cxn>
                  <a:cxn ang="0">
                    <a:pos x="138" y="72"/>
                  </a:cxn>
                  <a:cxn ang="0">
                    <a:pos x="132" y="84"/>
                  </a:cxn>
                  <a:cxn ang="0">
                    <a:pos x="102" y="96"/>
                  </a:cxn>
                  <a:cxn ang="0">
                    <a:pos x="84" y="78"/>
                  </a:cxn>
                  <a:cxn ang="0">
                    <a:pos x="78" y="90"/>
                  </a:cxn>
                  <a:cxn ang="0">
                    <a:pos x="96" y="96"/>
                  </a:cxn>
                  <a:cxn ang="0">
                    <a:pos x="102" y="114"/>
                  </a:cxn>
                  <a:cxn ang="0">
                    <a:pos x="96" y="120"/>
                  </a:cxn>
                  <a:cxn ang="0">
                    <a:pos x="96" y="132"/>
                  </a:cxn>
                  <a:cxn ang="0">
                    <a:pos x="120" y="156"/>
                  </a:cxn>
                  <a:cxn ang="0">
                    <a:pos x="126" y="174"/>
                  </a:cxn>
                  <a:cxn ang="0">
                    <a:pos x="150" y="192"/>
                  </a:cxn>
                  <a:cxn ang="0">
                    <a:pos x="156" y="204"/>
                  </a:cxn>
                  <a:cxn ang="0">
                    <a:pos x="156" y="222"/>
                  </a:cxn>
                  <a:cxn ang="0">
                    <a:pos x="162" y="228"/>
                  </a:cxn>
                  <a:cxn ang="0">
                    <a:pos x="180" y="210"/>
                  </a:cxn>
                  <a:cxn ang="0">
                    <a:pos x="168" y="228"/>
                  </a:cxn>
                  <a:cxn ang="0">
                    <a:pos x="174" y="234"/>
                  </a:cxn>
                  <a:cxn ang="0">
                    <a:pos x="162" y="246"/>
                  </a:cxn>
                  <a:cxn ang="0">
                    <a:pos x="180" y="246"/>
                  </a:cxn>
                  <a:cxn ang="0">
                    <a:pos x="198" y="258"/>
                  </a:cxn>
                  <a:cxn ang="0">
                    <a:pos x="204" y="264"/>
                  </a:cxn>
                </a:cxnLst>
                <a:rect l="0" t="0" r="r" b="b"/>
                <a:pathLst>
                  <a:path w="210" h="288">
                    <a:moveTo>
                      <a:pt x="204" y="264"/>
                    </a:moveTo>
                    <a:lnTo>
                      <a:pt x="210" y="264"/>
                    </a:lnTo>
                    <a:lnTo>
                      <a:pt x="210" y="276"/>
                    </a:lnTo>
                    <a:lnTo>
                      <a:pt x="198" y="276"/>
                    </a:lnTo>
                    <a:lnTo>
                      <a:pt x="192" y="270"/>
                    </a:lnTo>
                    <a:lnTo>
                      <a:pt x="192" y="282"/>
                    </a:lnTo>
                    <a:lnTo>
                      <a:pt x="180" y="288"/>
                    </a:lnTo>
                    <a:lnTo>
                      <a:pt x="180" y="270"/>
                    </a:lnTo>
                    <a:lnTo>
                      <a:pt x="174" y="258"/>
                    </a:lnTo>
                    <a:lnTo>
                      <a:pt x="180" y="276"/>
                    </a:lnTo>
                    <a:lnTo>
                      <a:pt x="174" y="288"/>
                    </a:lnTo>
                    <a:lnTo>
                      <a:pt x="168" y="288"/>
                    </a:lnTo>
                    <a:lnTo>
                      <a:pt x="162" y="258"/>
                    </a:lnTo>
                    <a:lnTo>
                      <a:pt x="156" y="270"/>
                    </a:lnTo>
                    <a:lnTo>
                      <a:pt x="138" y="234"/>
                    </a:lnTo>
                    <a:lnTo>
                      <a:pt x="132" y="234"/>
                    </a:lnTo>
                    <a:lnTo>
                      <a:pt x="138" y="228"/>
                    </a:lnTo>
                    <a:lnTo>
                      <a:pt x="132" y="228"/>
                    </a:lnTo>
                    <a:lnTo>
                      <a:pt x="126" y="216"/>
                    </a:lnTo>
                    <a:lnTo>
                      <a:pt x="138" y="216"/>
                    </a:lnTo>
                    <a:lnTo>
                      <a:pt x="126" y="210"/>
                    </a:lnTo>
                    <a:lnTo>
                      <a:pt x="120" y="192"/>
                    </a:lnTo>
                    <a:lnTo>
                      <a:pt x="102" y="186"/>
                    </a:lnTo>
                    <a:lnTo>
                      <a:pt x="84" y="168"/>
                    </a:lnTo>
                    <a:lnTo>
                      <a:pt x="78" y="150"/>
                    </a:lnTo>
                    <a:lnTo>
                      <a:pt x="60" y="126"/>
                    </a:lnTo>
                    <a:lnTo>
                      <a:pt x="66" y="120"/>
                    </a:lnTo>
                    <a:lnTo>
                      <a:pt x="78" y="132"/>
                    </a:lnTo>
                    <a:lnTo>
                      <a:pt x="72" y="114"/>
                    </a:lnTo>
                    <a:lnTo>
                      <a:pt x="84" y="132"/>
                    </a:lnTo>
                    <a:lnTo>
                      <a:pt x="78" y="114"/>
                    </a:lnTo>
                    <a:lnTo>
                      <a:pt x="66" y="96"/>
                    </a:lnTo>
                    <a:lnTo>
                      <a:pt x="66" y="114"/>
                    </a:lnTo>
                    <a:lnTo>
                      <a:pt x="54" y="120"/>
                    </a:lnTo>
                    <a:lnTo>
                      <a:pt x="42" y="102"/>
                    </a:lnTo>
                    <a:lnTo>
                      <a:pt x="42" y="90"/>
                    </a:lnTo>
                    <a:lnTo>
                      <a:pt x="36" y="90"/>
                    </a:lnTo>
                    <a:lnTo>
                      <a:pt x="24" y="72"/>
                    </a:lnTo>
                    <a:lnTo>
                      <a:pt x="42" y="72"/>
                    </a:lnTo>
                    <a:lnTo>
                      <a:pt x="48" y="78"/>
                    </a:lnTo>
                    <a:lnTo>
                      <a:pt x="48" y="66"/>
                    </a:lnTo>
                    <a:lnTo>
                      <a:pt x="54" y="78"/>
                    </a:lnTo>
                    <a:lnTo>
                      <a:pt x="54" y="66"/>
                    </a:lnTo>
                    <a:lnTo>
                      <a:pt x="60" y="60"/>
                    </a:lnTo>
                    <a:lnTo>
                      <a:pt x="30" y="48"/>
                    </a:lnTo>
                    <a:lnTo>
                      <a:pt x="6" y="48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0" y="18"/>
                    </a:lnTo>
                    <a:lnTo>
                      <a:pt x="18" y="24"/>
                    </a:lnTo>
                    <a:lnTo>
                      <a:pt x="72" y="24"/>
                    </a:lnTo>
                    <a:lnTo>
                      <a:pt x="84" y="6"/>
                    </a:lnTo>
                    <a:lnTo>
                      <a:pt x="114" y="0"/>
                    </a:lnTo>
                    <a:lnTo>
                      <a:pt x="120" y="18"/>
                    </a:lnTo>
                    <a:lnTo>
                      <a:pt x="114" y="24"/>
                    </a:lnTo>
                    <a:lnTo>
                      <a:pt x="132" y="36"/>
                    </a:lnTo>
                    <a:lnTo>
                      <a:pt x="138" y="60"/>
                    </a:lnTo>
                    <a:lnTo>
                      <a:pt x="108" y="48"/>
                    </a:lnTo>
                    <a:lnTo>
                      <a:pt x="78" y="48"/>
                    </a:lnTo>
                    <a:lnTo>
                      <a:pt x="90" y="54"/>
                    </a:lnTo>
                    <a:lnTo>
                      <a:pt x="90" y="66"/>
                    </a:lnTo>
                    <a:lnTo>
                      <a:pt x="102" y="54"/>
                    </a:lnTo>
                    <a:lnTo>
                      <a:pt x="132" y="66"/>
                    </a:lnTo>
                    <a:lnTo>
                      <a:pt x="138" y="72"/>
                    </a:lnTo>
                    <a:lnTo>
                      <a:pt x="132" y="78"/>
                    </a:lnTo>
                    <a:lnTo>
                      <a:pt x="132" y="84"/>
                    </a:lnTo>
                    <a:lnTo>
                      <a:pt x="120" y="96"/>
                    </a:lnTo>
                    <a:lnTo>
                      <a:pt x="102" y="96"/>
                    </a:lnTo>
                    <a:lnTo>
                      <a:pt x="90" y="78"/>
                    </a:lnTo>
                    <a:lnTo>
                      <a:pt x="84" y="78"/>
                    </a:lnTo>
                    <a:lnTo>
                      <a:pt x="90" y="84"/>
                    </a:lnTo>
                    <a:lnTo>
                      <a:pt x="78" y="90"/>
                    </a:lnTo>
                    <a:lnTo>
                      <a:pt x="90" y="90"/>
                    </a:lnTo>
                    <a:lnTo>
                      <a:pt x="96" y="96"/>
                    </a:lnTo>
                    <a:lnTo>
                      <a:pt x="90" y="102"/>
                    </a:lnTo>
                    <a:lnTo>
                      <a:pt x="102" y="114"/>
                    </a:lnTo>
                    <a:lnTo>
                      <a:pt x="126" y="114"/>
                    </a:lnTo>
                    <a:lnTo>
                      <a:pt x="96" y="120"/>
                    </a:lnTo>
                    <a:lnTo>
                      <a:pt x="102" y="126"/>
                    </a:lnTo>
                    <a:lnTo>
                      <a:pt x="96" y="132"/>
                    </a:lnTo>
                    <a:lnTo>
                      <a:pt x="114" y="138"/>
                    </a:lnTo>
                    <a:lnTo>
                      <a:pt x="120" y="156"/>
                    </a:lnTo>
                    <a:lnTo>
                      <a:pt x="114" y="156"/>
                    </a:lnTo>
                    <a:lnTo>
                      <a:pt x="126" y="174"/>
                    </a:lnTo>
                    <a:lnTo>
                      <a:pt x="120" y="180"/>
                    </a:lnTo>
                    <a:lnTo>
                      <a:pt x="150" y="192"/>
                    </a:lnTo>
                    <a:lnTo>
                      <a:pt x="144" y="198"/>
                    </a:lnTo>
                    <a:lnTo>
                      <a:pt x="156" y="204"/>
                    </a:lnTo>
                    <a:lnTo>
                      <a:pt x="150" y="216"/>
                    </a:lnTo>
                    <a:lnTo>
                      <a:pt x="156" y="222"/>
                    </a:lnTo>
                    <a:lnTo>
                      <a:pt x="156" y="228"/>
                    </a:lnTo>
                    <a:lnTo>
                      <a:pt x="162" y="228"/>
                    </a:lnTo>
                    <a:lnTo>
                      <a:pt x="162" y="216"/>
                    </a:lnTo>
                    <a:lnTo>
                      <a:pt x="180" y="210"/>
                    </a:lnTo>
                    <a:lnTo>
                      <a:pt x="168" y="222"/>
                    </a:lnTo>
                    <a:lnTo>
                      <a:pt x="168" y="228"/>
                    </a:lnTo>
                    <a:lnTo>
                      <a:pt x="180" y="228"/>
                    </a:lnTo>
                    <a:lnTo>
                      <a:pt x="174" y="234"/>
                    </a:lnTo>
                    <a:lnTo>
                      <a:pt x="162" y="234"/>
                    </a:lnTo>
                    <a:lnTo>
                      <a:pt x="162" y="246"/>
                    </a:lnTo>
                    <a:lnTo>
                      <a:pt x="180" y="258"/>
                    </a:lnTo>
                    <a:lnTo>
                      <a:pt x="180" y="246"/>
                    </a:lnTo>
                    <a:lnTo>
                      <a:pt x="192" y="240"/>
                    </a:lnTo>
                    <a:lnTo>
                      <a:pt x="198" y="258"/>
                    </a:lnTo>
                    <a:lnTo>
                      <a:pt x="186" y="264"/>
                    </a:lnTo>
                    <a:lnTo>
                      <a:pt x="204" y="264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46" name="Freeform 18"/>
              <p:cNvSpPr>
                <a:spLocks noChangeAspect="1"/>
              </p:cNvSpPr>
              <p:nvPr/>
            </p:nvSpPr>
            <p:spPr bwMode="auto">
              <a:xfrm>
                <a:off x="1939" y="2497"/>
                <a:ext cx="47" cy="66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36" y="30"/>
                  </a:cxn>
                  <a:cxn ang="0">
                    <a:pos x="36" y="54"/>
                  </a:cxn>
                  <a:cxn ang="0">
                    <a:pos x="18" y="42"/>
                  </a:cxn>
                  <a:cxn ang="0">
                    <a:pos x="12" y="18"/>
                  </a:cxn>
                  <a:cxn ang="0">
                    <a:pos x="0" y="12"/>
                  </a:cxn>
                  <a:cxn ang="0">
                    <a:pos x="6" y="0"/>
                  </a:cxn>
                  <a:cxn ang="0">
                    <a:pos x="12" y="0"/>
                  </a:cxn>
                </a:cxnLst>
                <a:rect l="0" t="0" r="r" b="b"/>
                <a:pathLst>
                  <a:path w="36" h="54">
                    <a:moveTo>
                      <a:pt x="12" y="0"/>
                    </a:moveTo>
                    <a:lnTo>
                      <a:pt x="36" y="30"/>
                    </a:lnTo>
                    <a:lnTo>
                      <a:pt x="36" y="54"/>
                    </a:lnTo>
                    <a:lnTo>
                      <a:pt x="18" y="42"/>
                    </a:lnTo>
                    <a:lnTo>
                      <a:pt x="12" y="18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12" y="0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47" name="Freeform 19"/>
              <p:cNvSpPr>
                <a:spLocks noChangeAspect="1"/>
              </p:cNvSpPr>
              <p:nvPr/>
            </p:nvSpPr>
            <p:spPr bwMode="auto">
              <a:xfrm>
                <a:off x="2135" y="2598"/>
                <a:ext cx="15" cy="66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2" y="18"/>
                  </a:cxn>
                  <a:cxn ang="0">
                    <a:pos x="0" y="54"/>
                  </a:cxn>
                  <a:cxn ang="0">
                    <a:pos x="0" y="42"/>
                  </a:cxn>
                  <a:cxn ang="0">
                    <a:pos x="6" y="0"/>
                  </a:cxn>
                </a:cxnLst>
                <a:rect l="0" t="0" r="r" b="b"/>
                <a:pathLst>
                  <a:path w="12" h="54">
                    <a:moveTo>
                      <a:pt x="6" y="0"/>
                    </a:moveTo>
                    <a:lnTo>
                      <a:pt x="12" y="18"/>
                    </a:lnTo>
                    <a:lnTo>
                      <a:pt x="0" y="54"/>
                    </a:lnTo>
                    <a:lnTo>
                      <a:pt x="0" y="42"/>
                    </a:lnTo>
                    <a:lnTo>
                      <a:pt x="6" y="0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48" name="Freeform 20"/>
              <p:cNvSpPr>
                <a:spLocks noChangeAspect="1"/>
              </p:cNvSpPr>
              <p:nvPr/>
            </p:nvSpPr>
            <p:spPr bwMode="auto">
              <a:xfrm>
                <a:off x="2174" y="2613"/>
                <a:ext cx="32" cy="64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48"/>
                  </a:cxn>
                  <a:cxn ang="0">
                    <a:pos x="6" y="54"/>
                  </a:cxn>
                  <a:cxn ang="0">
                    <a:pos x="0" y="12"/>
                  </a:cxn>
                  <a:cxn ang="0">
                    <a:pos x="18" y="12"/>
                  </a:cxn>
                  <a:cxn ang="0">
                    <a:pos x="24" y="0"/>
                  </a:cxn>
                </a:cxnLst>
                <a:rect l="0" t="0" r="r" b="b"/>
                <a:pathLst>
                  <a:path w="24" h="54">
                    <a:moveTo>
                      <a:pt x="24" y="0"/>
                    </a:moveTo>
                    <a:lnTo>
                      <a:pt x="12" y="48"/>
                    </a:lnTo>
                    <a:lnTo>
                      <a:pt x="6" y="54"/>
                    </a:lnTo>
                    <a:lnTo>
                      <a:pt x="0" y="12"/>
                    </a:lnTo>
                    <a:lnTo>
                      <a:pt x="18" y="12"/>
                    </a:lnTo>
                    <a:lnTo>
                      <a:pt x="24" y="0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49" name="Freeform 21"/>
              <p:cNvSpPr>
                <a:spLocks noChangeAspect="1"/>
              </p:cNvSpPr>
              <p:nvPr/>
            </p:nvSpPr>
            <p:spPr bwMode="auto">
              <a:xfrm>
                <a:off x="1986" y="2606"/>
                <a:ext cx="70" cy="116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54" y="54"/>
                  </a:cxn>
                  <a:cxn ang="0">
                    <a:pos x="48" y="90"/>
                  </a:cxn>
                  <a:cxn ang="0">
                    <a:pos x="42" y="96"/>
                  </a:cxn>
                  <a:cxn ang="0">
                    <a:pos x="36" y="78"/>
                  </a:cxn>
                  <a:cxn ang="0">
                    <a:pos x="24" y="66"/>
                  </a:cxn>
                  <a:cxn ang="0">
                    <a:pos x="24" y="54"/>
                  </a:cxn>
                  <a:cxn ang="0">
                    <a:pos x="12" y="42"/>
                  </a:cxn>
                  <a:cxn ang="0">
                    <a:pos x="6" y="36"/>
                  </a:cxn>
                  <a:cxn ang="0">
                    <a:pos x="12" y="36"/>
                  </a:cxn>
                  <a:cxn ang="0">
                    <a:pos x="0" y="24"/>
                  </a:cxn>
                  <a:cxn ang="0">
                    <a:pos x="0" y="0"/>
                  </a:cxn>
                  <a:cxn ang="0">
                    <a:pos x="6" y="0"/>
                  </a:cxn>
                </a:cxnLst>
                <a:rect l="0" t="0" r="r" b="b"/>
                <a:pathLst>
                  <a:path w="54" h="96">
                    <a:moveTo>
                      <a:pt x="6" y="0"/>
                    </a:moveTo>
                    <a:lnTo>
                      <a:pt x="54" y="54"/>
                    </a:lnTo>
                    <a:lnTo>
                      <a:pt x="48" y="90"/>
                    </a:lnTo>
                    <a:lnTo>
                      <a:pt x="42" y="96"/>
                    </a:lnTo>
                    <a:lnTo>
                      <a:pt x="36" y="78"/>
                    </a:lnTo>
                    <a:lnTo>
                      <a:pt x="24" y="66"/>
                    </a:lnTo>
                    <a:lnTo>
                      <a:pt x="24" y="54"/>
                    </a:lnTo>
                    <a:lnTo>
                      <a:pt x="12" y="42"/>
                    </a:lnTo>
                    <a:lnTo>
                      <a:pt x="6" y="36"/>
                    </a:lnTo>
                    <a:lnTo>
                      <a:pt x="12" y="36"/>
                    </a:lnTo>
                    <a:lnTo>
                      <a:pt x="0" y="24"/>
                    </a:lnTo>
                    <a:lnTo>
                      <a:pt x="0" y="0"/>
                    </a:lnTo>
                    <a:lnTo>
                      <a:pt x="6" y="0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50" name="Freeform 22"/>
              <p:cNvSpPr>
                <a:spLocks noChangeAspect="1"/>
              </p:cNvSpPr>
              <p:nvPr/>
            </p:nvSpPr>
            <p:spPr bwMode="auto">
              <a:xfrm>
                <a:off x="2142" y="2621"/>
                <a:ext cx="40" cy="130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30" y="78"/>
                  </a:cxn>
                  <a:cxn ang="0">
                    <a:pos x="12" y="102"/>
                  </a:cxn>
                  <a:cxn ang="0">
                    <a:pos x="6" y="108"/>
                  </a:cxn>
                  <a:cxn ang="0">
                    <a:pos x="0" y="102"/>
                  </a:cxn>
                  <a:cxn ang="0">
                    <a:pos x="12" y="84"/>
                  </a:cxn>
                  <a:cxn ang="0">
                    <a:pos x="6" y="78"/>
                  </a:cxn>
                  <a:cxn ang="0">
                    <a:pos x="6" y="60"/>
                  </a:cxn>
                  <a:cxn ang="0">
                    <a:pos x="6" y="42"/>
                  </a:cxn>
                  <a:cxn ang="0">
                    <a:pos x="12" y="24"/>
                  </a:cxn>
                  <a:cxn ang="0">
                    <a:pos x="6" y="12"/>
                  </a:cxn>
                  <a:cxn ang="0">
                    <a:pos x="18" y="0"/>
                  </a:cxn>
                </a:cxnLst>
                <a:rect l="0" t="0" r="r" b="b"/>
                <a:pathLst>
                  <a:path w="30" h="108">
                    <a:moveTo>
                      <a:pt x="18" y="0"/>
                    </a:moveTo>
                    <a:lnTo>
                      <a:pt x="30" y="78"/>
                    </a:lnTo>
                    <a:lnTo>
                      <a:pt x="12" y="102"/>
                    </a:lnTo>
                    <a:lnTo>
                      <a:pt x="6" y="108"/>
                    </a:lnTo>
                    <a:lnTo>
                      <a:pt x="0" y="102"/>
                    </a:lnTo>
                    <a:lnTo>
                      <a:pt x="12" y="84"/>
                    </a:lnTo>
                    <a:lnTo>
                      <a:pt x="6" y="78"/>
                    </a:lnTo>
                    <a:lnTo>
                      <a:pt x="6" y="60"/>
                    </a:lnTo>
                    <a:lnTo>
                      <a:pt x="6" y="42"/>
                    </a:lnTo>
                    <a:lnTo>
                      <a:pt x="12" y="24"/>
                    </a:lnTo>
                    <a:lnTo>
                      <a:pt x="6" y="12"/>
                    </a:lnTo>
                    <a:lnTo>
                      <a:pt x="18" y="0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51" name="Freeform 23"/>
              <p:cNvSpPr>
                <a:spLocks noChangeAspect="1"/>
              </p:cNvSpPr>
              <p:nvPr/>
            </p:nvSpPr>
            <p:spPr bwMode="auto">
              <a:xfrm>
                <a:off x="1504" y="2606"/>
                <a:ext cx="56" cy="43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12"/>
                  </a:cxn>
                  <a:cxn ang="0">
                    <a:pos x="36" y="30"/>
                  </a:cxn>
                  <a:cxn ang="0">
                    <a:pos x="18" y="18"/>
                  </a:cxn>
                  <a:cxn ang="0">
                    <a:pos x="18" y="24"/>
                  </a:cxn>
                  <a:cxn ang="0">
                    <a:pos x="24" y="30"/>
                  </a:cxn>
                  <a:cxn ang="0">
                    <a:pos x="18" y="36"/>
                  </a:cxn>
                  <a:cxn ang="0">
                    <a:pos x="0" y="6"/>
                  </a:cxn>
                  <a:cxn ang="0">
                    <a:pos x="24" y="0"/>
                  </a:cxn>
                  <a:cxn ang="0">
                    <a:pos x="6" y="6"/>
                  </a:cxn>
                  <a:cxn ang="0">
                    <a:pos x="24" y="12"/>
                  </a:cxn>
                  <a:cxn ang="0">
                    <a:pos x="36" y="0"/>
                  </a:cxn>
                </a:cxnLst>
                <a:rect l="0" t="0" r="r" b="b"/>
                <a:pathLst>
                  <a:path w="42" h="36">
                    <a:moveTo>
                      <a:pt x="36" y="0"/>
                    </a:moveTo>
                    <a:lnTo>
                      <a:pt x="42" y="12"/>
                    </a:lnTo>
                    <a:lnTo>
                      <a:pt x="36" y="30"/>
                    </a:lnTo>
                    <a:lnTo>
                      <a:pt x="18" y="18"/>
                    </a:lnTo>
                    <a:lnTo>
                      <a:pt x="18" y="24"/>
                    </a:lnTo>
                    <a:lnTo>
                      <a:pt x="24" y="30"/>
                    </a:lnTo>
                    <a:lnTo>
                      <a:pt x="18" y="36"/>
                    </a:lnTo>
                    <a:lnTo>
                      <a:pt x="0" y="6"/>
                    </a:lnTo>
                    <a:lnTo>
                      <a:pt x="24" y="0"/>
                    </a:lnTo>
                    <a:lnTo>
                      <a:pt x="6" y="6"/>
                    </a:lnTo>
                    <a:lnTo>
                      <a:pt x="24" y="12"/>
                    </a:lnTo>
                    <a:lnTo>
                      <a:pt x="36" y="0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52" name="Freeform 24"/>
              <p:cNvSpPr>
                <a:spLocks noChangeAspect="1"/>
              </p:cNvSpPr>
              <p:nvPr/>
            </p:nvSpPr>
            <p:spPr bwMode="auto">
              <a:xfrm>
                <a:off x="2072" y="2657"/>
                <a:ext cx="70" cy="71"/>
              </a:xfrm>
              <a:custGeom>
                <a:avLst/>
                <a:gdLst/>
                <a:ahLst/>
                <a:cxnLst>
                  <a:cxn ang="0">
                    <a:pos x="48" y="6"/>
                  </a:cxn>
                  <a:cxn ang="0">
                    <a:pos x="54" y="48"/>
                  </a:cxn>
                  <a:cxn ang="0">
                    <a:pos x="48" y="60"/>
                  </a:cxn>
                  <a:cxn ang="0">
                    <a:pos x="42" y="60"/>
                  </a:cxn>
                  <a:cxn ang="0">
                    <a:pos x="24" y="36"/>
                  </a:cxn>
                  <a:cxn ang="0">
                    <a:pos x="18" y="48"/>
                  </a:cxn>
                  <a:cxn ang="0">
                    <a:pos x="0" y="36"/>
                  </a:cxn>
                  <a:cxn ang="0">
                    <a:pos x="6" y="30"/>
                  </a:cxn>
                  <a:cxn ang="0">
                    <a:pos x="18" y="36"/>
                  </a:cxn>
                  <a:cxn ang="0">
                    <a:pos x="12" y="18"/>
                  </a:cxn>
                  <a:cxn ang="0">
                    <a:pos x="36" y="18"/>
                  </a:cxn>
                  <a:cxn ang="0">
                    <a:pos x="42" y="0"/>
                  </a:cxn>
                  <a:cxn ang="0">
                    <a:pos x="48" y="6"/>
                  </a:cxn>
                </a:cxnLst>
                <a:rect l="0" t="0" r="r" b="b"/>
                <a:pathLst>
                  <a:path w="54" h="60">
                    <a:moveTo>
                      <a:pt x="48" y="6"/>
                    </a:moveTo>
                    <a:lnTo>
                      <a:pt x="54" y="48"/>
                    </a:lnTo>
                    <a:lnTo>
                      <a:pt x="48" y="60"/>
                    </a:lnTo>
                    <a:lnTo>
                      <a:pt x="42" y="60"/>
                    </a:lnTo>
                    <a:lnTo>
                      <a:pt x="24" y="36"/>
                    </a:lnTo>
                    <a:lnTo>
                      <a:pt x="18" y="48"/>
                    </a:lnTo>
                    <a:lnTo>
                      <a:pt x="0" y="36"/>
                    </a:lnTo>
                    <a:lnTo>
                      <a:pt x="6" y="30"/>
                    </a:lnTo>
                    <a:lnTo>
                      <a:pt x="18" y="36"/>
                    </a:lnTo>
                    <a:lnTo>
                      <a:pt x="12" y="18"/>
                    </a:lnTo>
                    <a:lnTo>
                      <a:pt x="36" y="18"/>
                    </a:lnTo>
                    <a:lnTo>
                      <a:pt x="42" y="0"/>
                    </a:lnTo>
                    <a:lnTo>
                      <a:pt x="48" y="6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53" name="Freeform 25"/>
              <p:cNvSpPr>
                <a:spLocks noChangeAspect="1"/>
              </p:cNvSpPr>
              <p:nvPr/>
            </p:nvSpPr>
            <p:spPr bwMode="auto">
              <a:xfrm>
                <a:off x="2088" y="2715"/>
                <a:ext cx="24" cy="64"/>
              </a:xfrm>
              <a:custGeom>
                <a:avLst/>
                <a:gdLst/>
                <a:ahLst/>
                <a:cxnLst>
                  <a:cxn ang="0">
                    <a:pos x="18" y="6"/>
                  </a:cxn>
                  <a:cxn ang="0">
                    <a:pos x="18" y="36"/>
                  </a:cxn>
                  <a:cxn ang="0">
                    <a:pos x="6" y="54"/>
                  </a:cxn>
                  <a:cxn ang="0">
                    <a:pos x="0" y="42"/>
                  </a:cxn>
                  <a:cxn ang="0">
                    <a:pos x="0" y="6"/>
                  </a:cxn>
                  <a:cxn ang="0">
                    <a:pos x="12" y="0"/>
                  </a:cxn>
                  <a:cxn ang="0">
                    <a:pos x="18" y="6"/>
                  </a:cxn>
                </a:cxnLst>
                <a:rect l="0" t="0" r="r" b="b"/>
                <a:pathLst>
                  <a:path w="18" h="54">
                    <a:moveTo>
                      <a:pt x="18" y="6"/>
                    </a:moveTo>
                    <a:lnTo>
                      <a:pt x="18" y="36"/>
                    </a:lnTo>
                    <a:lnTo>
                      <a:pt x="6" y="54"/>
                    </a:lnTo>
                    <a:lnTo>
                      <a:pt x="0" y="42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8" y="6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54" name="Freeform 26"/>
              <p:cNvSpPr>
                <a:spLocks noChangeAspect="1"/>
              </p:cNvSpPr>
              <p:nvPr/>
            </p:nvSpPr>
            <p:spPr bwMode="auto">
              <a:xfrm>
                <a:off x="2189" y="2736"/>
                <a:ext cx="32" cy="37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24" y="24"/>
                  </a:cxn>
                  <a:cxn ang="0">
                    <a:pos x="0" y="30"/>
                  </a:cxn>
                  <a:cxn ang="0">
                    <a:pos x="18" y="0"/>
                  </a:cxn>
                </a:cxnLst>
                <a:rect l="0" t="0" r="r" b="b"/>
                <a:pathLst>
                  <a:path w="24" h="30">
                    <a:moveTo>
                      <a:pt x="18" y="0"/>
                    </a:moveTo>
                    <a:lnTo>
                      <a:pt x="24" y="24"/>
                    </a:lnTo>
                    <a:lnTo>
                      <a:pt x="0" y="30"/>
                    </a:lnTo>
                    <a:lnTo>
                      <a:pt x="18" y="0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55" name="Freeform 27"/>
              <p:cNvSpPr>
                <a:spLocks noChangeAspect="1"/>
              </p:cNvSpPr>
              <p:nvPr/>
            </p:nvSpPr>
            <p:spPr bwMode="auto">
              <a:xfrm>
                <a:off x="2199" y="2773"/>
                <a:ext cx="54" cy="3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24"/>
                  </a:cxn>
                  <a:cxn ang="0">
                    <a:pos x="36" y="30"/>
                  </a:cxn>
                  <a:cxn ang="0">
                    <a:pos x="12" y="24"/>
                  </a:cxn>
                  <a:cxn ang="0">
                    <a:pos x="24" y="18"/>
                  </a:cxn>
                  <a:cxn ang="0">
                    <a:pos x="18" y="12"/>
                  </a:cxn>
                  <a:cxn ang="0">
                    <a:pos x="0" y="12"/>
                  </a:cxn>
                  <a:cxn ang="0">
                    <a:pos x="18" y="0"/>
                  </a:cxn>
                  <a:cxn ang="0">
                    <a:pos x="36" y="0"/>
                  </a:cxn>
                </a:cxnLst>
                <a:rect l="0" t="0" r="r" b="b"/>
                <a:pathLst>
                  <a:path w="42" h="30">
                    <a:moveTo>
                      <a:pt x="36" y="0"/>
                    </a:moveTo>
                    <a:lnTo>
                      <a:pt x="42" y="24"/>
                    </a:lnTo>
                    <a:lnTo>
                      <a:pt x="36" y="30"/>
                    </a:lnTo>
                    <a:lnTo>
                      <a:pt x="12" y="24"/>
                    </a:lnTo>
                    <a:lnTo>
                      <a:pt x="24" y="18"/>
                    </a:lnTo>
                    <a:lnTo>
                      <a:pt x="18" y="12"/>
                    </a:lnTo>
                    <a:lnTo>
                      <a:pt x="0" y="12"/>
                    </a:lnTo>
                    <a:lnTo>
                      <a:pt x="18" y="0"/>
                    </a:lnTo>
                    <a:lnTo>
                      <a:pt x="36" y="0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56" name="Freeform 28"/>
              <p:cNvSpPr>
                <a:spLocks noChangeAspect="1"/>
              </p:cNvSpPr>
              <p:nvPr/>
            </p:nvSpPr>
            <p:spPr bwMode="auto">
              <a:xfrm>
                <a:off x="2174" y="2801"/>
                <a:ext cx="32" cy="51"/>
              </a:xfrm>
              <a:custGeom>
                <a:avLst/>
                <a:gdLst/>
                <a:ahLst/>
                <a:cxnLst>
                  <a:cxn ang="0">
                    <a:pos x="24" y="6"/>
                  </a:cxn>
                  <a:cxn ang="0">
                    <a:pos x="18" y="30"/>
                  </a:cxn>
                  <a:cxn ang="0">
                    <a:pos x="12" y="42"/>
                  </a:cxn>
                  <a:cxn ang="0">
                    <a:pos x="6" y="42"/>
                  </a:cxn>
                  <a:cxn ang="0">
                    <a:pos x="0" y="18"/>
                  </a:cxn>
                  <a:cxn ang="0">
                    <a:pos x="6" y="0"/>
                  </a:cxn>
                  <a:cxn ang="0">
                    <a:pos x="24" y="6"/>
                  </a:cxn>
                </a:cxnLst>
                <a:rect l="0" t="0" r="r" b="b"/>
                <a:pathLst>
                  <a:path w="24" h="42">
                    <a:moveTo>
                      <a:pt x="24" y="6"/>
                    </a:moveTo>
                    <a:lnTo>
                      <a:pt x="18" y="30"/>
                    </a:lnTo>
                    <a:lnTo>
                      <a:pt x="12" y="42"/>
                    </a:lnTo>
                    <a:lnTo>
                      <a:pt x="6" y="42"/>
                    </a:lnTo>
                    <a:lnTo>
                      <a:pt x="0" y="18"/>
                    </a:lnTo>
                    <a:lnTo>
                      <a:pt x="6" y="0"/>
                    </a:lnTo>
                    <a:lnTo>
                      <a:pt x="24" y="6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57" name="Freeform 29"/>
              <p:cNvSpPr>
                <a:spLocks noChangeAspect="1"/>
              </p:cNvSpPr>
              <p:nvPr/>
            </p:nvSpPr>
            <p:spPr bwMode="auto">
              <a:xfrm>
                <a:off x="2206" y="2809"/>
                <a:ext cx="47" cy="28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36" y="0"/>
                  </a:cxn>
                  <a:cxn ang="0">
                    <a:pos x="24" y="24"/>
                  </a:cxn>
                  <a:cxn ang="0">
                    <a:pos x="6" y="18"/>
                  </a:cxn>
                  <a:cxn ang="0">
                    <a:pos x="0" y="6"/>
                  </a:cxn>
                  <a:cxn ang="0">
                    <a:pos x="18" y="0"/>
                  </a:cxn>
                </a:cxnLst>
                <a:rect l="0" t="0" r="r" b="b"/>
                <a:pathLst>
                  <a:path w="36" h="24">
                    <a:moveTo>
                      <a:pt x="18" y="0"/>
                    </a:moveTo>
                    <a:lnTo>
                      <a:pt x="36" y="0"/>
                    </a:lnTo>
                    <a:lnTo>
                      <a:pt x="24" y="24"/>
                    </a:lnTo>
                    <a:lnTo>
                      <a:pt x="6" y="18"/>
                    </a:lnTo>
                    <a:lnTo>
                      <a:pt x="0" y="6"/>
                    </a:lnTo>
                    <a:lnTo>
                      <a:pt x="18" y="0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58" name="Freeform 30"/>
              <p:cNvSpPr>
                <a:spLocks noChangeAspect="1"/>
              </p:cNvSpPr>
              <p:nvPr/>
            </p:nvSpPr>
            <p:spPr bwMode="auto">
              <a:xfrm>
                <a:off x="2182" y="2845"/>
                <a:ext cx="64" cy="94"/>
              </a:xfrm>
              <a:custGeom>
                <a:avLst/>
                <a:gdLst/>
                <a:ahLst/>
                <a:cxnLst>
                  <a:cxn ang="0">
                    <a:pos x="48" y="0"/>
                  </a:cxn>
                  <a:cxn ang="0">
                    <a:pos x="42" y="30"/>
                  </a:cxn>
                  <a:cxn ang="0">
                    <a:pos x="30" y="54"/>
                  </a:cxn>
                  <a:cxn ang="0">
                    <a:pos x="30" y="72"/>
                  </a:cxn>
                  <a:cxn ang="0">
                    <a:pos x="18" y="78"/>
                  </a:cxn>
                  <a:cxn ang="0">
                    <a:pos x="18" y="60"/>
                  </a:cxn>
                  <a:cxn ang="0">
                    <a:pos x="18" y="48"/>
                  </a:cxn>
                  <a:cxn ang="0">
                    <a:pos x="0" y="48"/>
                  </a:cxn>
                  <a:cxn ang="0">
                    <a:pos x="6" y="36"/>
                  </a:cxn>
                  <a:cxn ang="0">
                    <a:pos x="6" y="24"/>
                  </a:cxn>
                  <a:cxn ang="0">
                    <a:pos x="18" y="6"/>
                  </a:cxn>
                  <a:cxn ang="0">
                    <a:pos x="48" y="0"/>
                  </a:cxn>
                </a:cxnLst>
                <a:rect l="0" t="0" r="r" b="b"/>
                <a:pathLst>
                  <a:path w="48" h="78">
                    <a:moveTo>
                      <a:pt x="48" y="0"/>
                    </a:moveTo>
                    <a:lnTo>
                      <a:pt x="42" y="30"/>
                    </a:lnTo>
                    <a:lnTo>
                      <a:pt x="30" y="54"/>
                    </a:lnTo>
                    <a:lnTo>
                      <a:pt x="30" y="72"/>
                    </a:lnTo>
                    <a:lnTo>
                      <a:pt x="18" y="78"/>
                    </a:lnTo>
                    <a:lnTo>
                      <a:pt x="18" y="60"/>
                    </a:lnTo>
                    <a:lnTo>
                      <a:pt x="18" y="48"/>
                    </a:lnTo>
                    <a:lnTo>
                      <a:pt x="0" y="48"/>
                    </a:lnTo>
                    <a:lnTo>
                      <a:pt x="6" y="36"/>
                    </a:lnTo>
                    <a:lnTo>
                      <a:pt x="6" y="24"/>
                    </a:lnTo>
                    <a:lnTo>
                      <a:pt x="18" y="6"/>
                    </a:lnTo>
                    <a:lnTo>
                      <a:pt x="48" y="0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59" name="Freeform 31"/>
              <p:cNvSpPr>
                <a:spLocks noChangeAspect="1"/>
              </p:cNvSpPr>
              <p:nvPr/>
            </p:nvSpPr>
            <p:spPr bwMode="auto">
              <a:xfrm>
                <a:off x="2199" y="2946"/>
                <a:ext cx="54" cy="94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42" y="60"/>
                  </a:cxn>
                  <a:cxn ang="0">
                    <a:pos x="36" y="78"/>
                  </a:cxn>
                  <a:cxn ang="0">
                    <a:pos x="24" y="60"/>
                  </a:cxn>
                  <a:cxn ang="0">
                    <a:pos x="12" y="60"/>
                  </a:cxn>
                  <a:cxn ang="0">
                    <a:pos x="0" y="30"/>
                  </a:cxn>
                  <a:cxn ang="0">
                    <a:pos x="0" y="12"/>
                  </a:cxn>
                  <a:cxn ang="0">
                    <a:pos x="24" y="0"/>
                  </a:cxn>
                </a:cxnLst>
                <a:rect l="0" t="0" r="r" b="b"/>
                <a:pathLst>
                  <a:path w="42" h="78">
                    <a:moveTo>
                      <a:pt x="24" y="0"/>
                    </a:moveTo>
                    <a:lnTo>
                      <a:pt x="42" y="60"/>
                    </a:lnTo>
                    <a:lnTo>
                      <a:pt x="36" y="78"/>
                    </a:lnTo>
                    <a:lnTo>
                      <a:pt x="24" y="60"/>
                    </a:lnTo>
                    <a:lnTo>
                      <a:pt x="12" y="60"/>
                    </a:lnTo>
                    <a:lnTo>
                      <a:pt x="0" y="30"/>
                    </a:lnTo>
                    <a:lnTo>
                      <a:pt x="0" y="12"/>
                    </a:lnTo>
                    <a:lnTo>
                      <a:pt x="24" y="0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60" name="Freeform 32"/>
              <p:cNvSpPr>
                <a:spLocks noChangeAspect="1"/>
              </p:cNvSpPr>
              <p:nvPr/>
            </p:nvSpPr>
            <p:spPr bwMode="auto">
              <a:xfrm>
                <a:off x="2135" y="3200"/>
                <a:ext cx="1087" cy="767"/>
              </a:xfrm>
              <a:custGeom>
                <a:avLst/>
                <a:gdLst/>
                <a:ahLst/>
                <a:cxnLst>
                  <a:cxn ang="0">
                    <a:pos x="192" y="216"/>
                  </a:cxn>
                  <a:cxn ang="0">
                    <a:pos x="204" y="186"/>
                  </a:cxn>
                  <a:cxn ang="0">
                    <a:pos x="174" y="204"/>
                  </a:cxn>
                  <a:cxn ang="0">
                    <a:pos x="150" y="186"/>
                  </a:cxn>
                  <a:cxn ang="0">
                    <a:pos x="126" y="186"/>
                  </a:cxn>
                  <a:cxn ang="0">
                    <a:pos x="114" y="174"/>
                  </a:cxn>
                  <a:cxn ang="0">
                    <a:pos x="102" y="156"/>
                  </a:cxn>
                  <a:cxn ang="0">
                    <a:pos x="72" y="138"/>
                  </a:cxn>
                  <a:cxn ang="0">
                    <a:pos x="126" y="96"/>
                  </a:cxn>
                  <a:cxn ang="0">
                    <a:pos x="144" y="78"/>
                  </a:cxn>
                  <a:cxn ang="0">
                    <a:pos x="132" y="78"/>
                  </a:cxn>
                  <a:cxn ang="0">
                    <a:pos x="96" y="72"/>
                  </a:cxn>
                  <a:cxn ang="0">
                    <a:pos x="66" y="102"/>
                  </a:cxn>
                  <a:cxn ang="0">
                    <a:pos x="30" y="84"/>
                  </a:cxn>
                  <a:cxn ang="0">
                    <a:pos x="24" y="48"/>
                  </a:cxn>
                  <a:cxn ang="0">
                    <a:pos x="54" y="0"/>
                  </a:cxn>
                  <a:cxn ang="0">
                    <a:pos x="144" y="42"/>
                  </a:cxn>
                  <a:cxn ang="0">
                    <a:pos x="192" y="66"/>
                  </a:cxn>
                  <a:cxn ang="0">
                    <a:pos x="258" y="84"/>
                  </a:cxn>
                  <a:cxn ang="0">
                    <a:pos x="366" y="114"/>
                  </a:cxn>
                  <a:cxn ang="0">
                    <a:pos x="450" y="132"/>
                  </a:cxn>
                  <a:cxn ang="0">
                    <a:pos x="480" y="186"/>
                  </a:cxn>
                  <a:cxn ang="0">
                    <a:pos x="540" y="270"/>
                  </a:cxn>
                  <a:cxn ang="0">
                    <a:pos x="546" y="300"/>
                  </a:cxn>
                  <a:cxn ang="0">
                    <a:pos x="618" y="372"/>
                  </a:cxn>
                  <a:cxn ang="0">
                    <a:pos x="678" y="402"/>
                  </a:cxn>
                  <a:cxn ang="0">
                    <a:pos x="738" y="432"/>
                  </a:cxn>
                  <a:cxn ang="0">
                    <a:pos x="732" y="462"/>
                  </a:cxn>
                  <a:cxn ang="0">
                    <a:pos x="780" y="516"/>
                  </a:cxn>
                  <a:cxn ang="0">
                    <a:pos x="786" y="540"/>
                  </a:cxn>
                  <a:cxn ang="0">
                    <a:pos x="798" y="570"/>
                  </a:cxn>
                  <a:cxn ang="0">
                    <a:pos x="798" y="540"/>
                  </a:cxn>
                  <a:cxn ang="0">
                    <a:pos x="828" y="594"/>
                  </a:cxn>
                  <a:cxn ang="0">
                    <a:pos x="786" y="630"/>
                  </a:cxn>
                  <a:cxn ang="0">
                    <a:pos x="720" y="618"/>
                  </a:cxn>
                  <a:cxn ang="0">
                    <a:pos x="642" y="570"/>
                  </a:cxn>
                  <a:cxn ang="0">
                    <a:pos x="570" y="552"/>
                  </a:cxn>
                  <a:cxn ang="0">
                    <a:pos x="540" y="492"/>
                  </a:cxn>
                  <a:cxn ang="0">
                    <a:pos x="576" y="432"/>
                  </a:cxn>
                  <a:cxn ang="0">
                    <a:pos x="558" y="468"/>
                  </a:cxn>
                  <a:cxn ang="0">
                    <a:pos x="504" y="480"/>
                  </a:cxn>
                  <a:cxn ang="0">
                    <a:pos x="486" y="456"/>
                  </a:cxn>
                  <a:cxn ang="0">
                    <a:pos x="420" y="456"/>
                  </a:cxn>
                  <a:cxn ang="0">
                    <a:pos x="420" y="444"/>
                  </a:cxn>
                  <a:cxn ang="0">
                    <a:pos x="420" y="402"/>
                  </a:cxn>
                  <a:cxn ang="0">
                    <a:pos x="402" y="402"/>
                  </a:cxn>
                  <a:cxn ang="0">
                    <a:pos x="378" y="402"/>
                  </a:cxn>
                  <a:cxn ang="0">
                    <a:pos x="378" y="390"/>
                  </a:cxn>
                  <a:cxn ang="0">
                    <a:pos x="348" y="366"/>
                  </a:cxn>
                  <a:cxn ang="0">
                    <a:pos x="312" y="366"/>
                  </a:cxn>
                  <a:cxn ang="0">
                    <a:pos x="306" y="372"/>
                  </a:cxn>
                  <a:cxn ang="0">
                    <a:pos x="288" y="360"/>
                  </a:cxn>
                  <a:cxn ang="0">
                    <a:pos x="360" y="306"/>
                  </a:cxn>
                  <a:cxn ang="0">
                    <a:pos x="324" y="306"/>
                  </a:cxn>
                  <a:cxn ang="0">
                    <a:pos x="312" y="276"/>
                  </a:cxn>
                  <a:cxn ang="0">
                    <a:pos x="282" y="294"/>
                  </a:cxn>
                  <a:cxn ang="0">
                    <a:pos x="246" y="228"/>
                  </a:cxn>
                  <a:cxn ang="0">
                    <a:pos x="240" y="252"/>
                  </a:cxn>
                  <a:cxn ang="0">
                    <a:pos x="198" y="258"/>
                  </a:cxn>
                </a:cxnLst>
                <a:rect l="0" t="0" r="r" b="b"/>
                <a:pathLst>
                  <a:path w="828" h="636">
                    <a:moveTo>
                      <a:pt x="198" y="258"/>
                    </a:moveTo>
                    <a:lnTo>
                      <a:pt x="180" y="228"/>
                    </a:lnTo>
                    <a:lnTo>
                      <a:pt x="192" y="216"/>
                    </a:lnTo>
                    <a:lnTo>
                      <a:pt x="192" y="204"/>
                    </a:lnTo>
                    <a:lnTo>
                      <a:pt x="204" y="192"/>
                    </a:lnTo>
                    <a:lnTo>
                      <a:pt x="204" y="186"/>
                    </a:lnTo>
                    <a:lnTo>
                      <a:pt x="192" y="198"/>
                    </a:lnTo>
                    <a:lnTo>
                      <a:pt x="174" y="180"/>
                    </a:lnTo>
                    <a:lnTo>
                      <a:pt x="174" y="204"/>
                    </a:lnTo>
                    <a:lnTo>
                      <a:pt x="156" y="210"/>
                    </a:lnTo>
                    <a:lnTo>
                      <a:pt x="144" y="198"/>
                    </a:lnTo>
                    <a:lnTo>
                      <a:pt x="150" y="186"/>
                    </a:lnTo>
                    <a:lnTo>
                      <a:pt x="144" y="186"/>
                    </a:lnTo>
                    <a:lnTo>
                      <a:pt x="150" y="174"/>
                    </a:lnTo>
                    <a:lnTo>
                      <a:pt x="126" y="186"/>
                    </a:lnTo>
                    <a:lnTo>
                      <a:pt x="120" y="186"/>
                    </a:lnTo>
                    <a:lnTo>
                      <a:pt x="120" y="174"/>
                    </a:lnTo>
                    <a:lnTo>
                      <a:pt x="114" y="174"/>
                    </a:lnTo>
                    <a:lnTo>
                      <a:pt x="96" y="198"/>
                    </a:lnTo>
                    <a:lnTo>
                      <a:pt x="78" y="186"/>
                    </a:lnTo>
                    <a:lnTo>
                      <a:pt x="102" y="156"/>
                    </a:lnTo>
                    <a:lnTo>
                      <a:pt x="84" y="150"/>
                    </a:lnTo>
                    <a:lnTo>
                      <a:pt x="90" y="138"/>
                    </a:lnTo>
                    <a:lnTo>
                      <a:pt x="72" y="138"/>
                    </a:lnTo>
                    <a:lnTo>
                      <a:pt x="66" y="132"/>
                    </a:lnTo>
                    <a:lnTo>
                      <a:pt x="72" y="102"/>
                    </a:lnTo>
                    <a:lnTo>
                      <a:pt x="126" y="96"/>
                    </a:lnTo>
                    <a:lnTo>
                      <a:pt x="150" y="126"/>
                    </a:lnTo>
                    <a:lnTo>
                      <a:pt x="132" y="90"/>
                    </a:lnTo>
                    <a:lnTo>
                      <a:pt x="144" y="78"/>
                    </a:lnTo>
                    <a:lnTo>
                      <a:pt x="156" y="78"/>
                    </a:lnTo>
                    <a:lnTo>
                      <a:pt x="156" y="72"/>
                    </a:lnTo>
                    <a:lnTo>
                      <a:pt x="132" y="78"/>
                    </a:lnTo>
                    <a:lnTo>
                      <a:pt x="126" y="72"/>
                    </a:lnTo>
                    <a:lnTo>
                      <a:pt x="84" y="60"/>
                    </a:lnTo>
                    <a:lnTo>
                      <a:pt x="96" y="72"/>
                    </a:lnTo>
                    <a:lnTo>
                      <a:pt x="120" y="72"/>
                    </a:lnTo>
                    <a:lnTo>
                      <a:pt x="126" y="84"/>
                    </a:lnTo>
                    <a:lnTo>
                      <a:pt x="66" y="102"/>
                    </a:lnTo>
                    <a:lnTo>
                      <a:pt x="54" y="96"/>
                    </a:lnTo>
                    <a:lnTo>
                      <a:pt x="54" y="102"/>
                    </a:lnTo>
                    <a:lnTo>
                      <a:pt x="30" y="84"/>
                    </a:lnTo>
                    <a:lnTo>
                      <a:pt x="24" y="66"/>
                    </a:lnTo>
                    <a:lnTo>
                      <a:pt x="12" y="54"/>
                    </a:lnTo>
                    <a:lnTo>
                      <a:pt x="24" y="48"/>
                    </a:lnTo>
                    <a:lnTo>
                      <a:pt x="6" y="48"/>
                    </a:lnTo>
                    <a:lnTo>
                      <a:pt x="0" y="24"/>
                    </a:lnTo>
                    <a:lnTo>
                      <a:pt x="54" y="0"/>
                    </a:lnTo>
                    <a:lnTo>
                      <a:pt x="78" y="0"/>
                    </a:lnTo>
                    <a:lnTo>
                      <a:pt x="144" y="24"/>
                    </a:lnTo>
                    <a:lnTo>
                      <a:pt x="144" y="42"/>
                    </a:lnTo>
                    <a:lnTo>
                      <a:pt x="156" y="30"/>
                    </a:lnTo>
                    <a:lnTo>
                      <a:pt x="156" y="42"/>
                    </a:lnTo>
                    <a:lnTo>
                      <a:pt x="192" y="66"/>
                    </a:lnTo>
                    <a:lnTo>
                      <a:pt x="246" y="84"/>
                    </a:lnTo>
                    <a:lnTo>
                      <a:pt x="246" y="90"/>
                    </a:lnTo>
                    <a:lnTo>
                      <a:pt x="258" y="84"/>
                    </a:lnTo>
                    <a:lnTo>
                      <a:pt x="288" y="102"/>
                    </a:lnTo>
                    <a:lnTo>
                      <a:pt x="330" y="102"/>
                    </a:lnTo>
                    <a:lnTo>
                      <a:pt x="366" y="114"/>
                    </a:lnTo>
                    <a:lnTo>
                      <a:pt x="390" y="126"/>
                    </a:lnTo>
                    <a:lnTo>
                      <a:pt x="420" y="132"/>
                    </a:lnTo>
                    <a:lnTo>
                      <a:pt x="450" y="132"/>
                    </a:lnTo>
                    <a:lnTo>
                      <a:pt x="468" y="144"/>
                    </a:lnTo>
                    <a:lnTo>
                      <a:pt x="480" y="180"/>
                    </a:lnTo>
                    <a:lnTo>
                      <a:pt x="480" y="186"/>
                    </a:lnTo>
                    <a:lnTo>
                      <a:pt x="492" y="192"/>
                    </a:lnTo>
                    <a:lnTo>
                      <a:pt x="510" y="240"/>
                    </a:lnTo>
                    <a:lnTo>
                      <a:pt x="540" y="270"/>
                    </a:lnTo>
                    <a:lnTo>
                      <a:pt x="564" y="288"/>
                    </a:lnTo>
                    <a:lnTo>
                      <a:pt x="558" y="300"/>
                    </a:lnTo>
                    <a:lnTo>
                      <a:pt x="546" y="300"/>
                    </a:lnTo>
                    <a:lnTo>
                      <a:pt x="576" y="354"/>
                    </a:lnTo>
                    <a:lnTo>
                      <a:pt x="588" y="354"/>
                    </a:lnTo>
                    <a:lnTo>
                      <a:pt x="618" y="372"/>
                    </a:lnTo>
                    <a:lnTo>
                      <a:pt x="678" y="384"/>
                    </a:lnTo>
                    <a:lnTo>
                      <a:pt x="684" y="396"/>
                    </a:lnTo>
                    <a:lnTo>
                      <a:pt x="678" y="402"/>
                    </a:lnTo>
                    <a:lnTo>
                      <a:pt x="708" y="408"/>
                    </a:lnTo>
                    <a:lnTo>
                      <a:pt x="720" y="432"/>
                    </a:lnTo>
                    <a:lnTo>
                      <a:pt x="738" y="432"/>
                    </a:lnTo>
                    <a:lnTo>
                      <a:pt x="744" y="456"/>
                    </a:lnTo>
                    <a:lnTo>
                      <a:pt x="744" y="468"/>
                    </a:lnTo>
                    <a:lnTo>
                      <a:pt x="732" y="462"/>
                    </a:lnTo>
                    <a:lnTo>
                      <a:pt x="774" y="504"/>
                    </a:lnTo>
                    <a:lnTo>
                      <a:pt x="774" y="510"/>
                    </a:lnTo>
                    <a:lnTo>
                      <a:pt x="780" y="516"/>
                    </a:lnTo>
                    <a:lnTo>
                      <a:pt x="780" y="522"/>
                    </a:lnTo>
                    <a:lnTo>
                      <a:pt x="768" y="522"/>
                    </a:lnTo>
                    <a:lnTo>
                      <a:pt x="786" y="540"/>
                    </a:lnTo>
                    <a:lnTo>
                      <a:pt x="792" y="564"/>
                    </a:lnTo>
                    <a:lnTo>
                      <a:pt x="786" y="576"/>
                    </a:lnTo>
                    <a:lnTo>
                      <a:pt x="798" y="570"/>
                    </a:lnTo>
                    <a:lnTo>
                      <a:pt x="792" y="552"/>
                    </a:lnTo>
                    <a:lnTo>
                      <a:pt x="798" y="546"/>
                    </a:lnTo>
                    <a:lnTo>
                      <a:pt x="798" y="540"/>
                    </a:lnTo>
                    <a:lnTo>
                      <a:pt x="804" y="540"/>
                    </a:lnTo>
                    <a:lnTo>
                      <a:pt x="816" y="582"/>
                    </a:lnTo>
                    <a:lnTo>
                      <a:pt x="828" y="594"/>
                    </a:lnTo>
                    <a:lnTo>
                      <a:pt x="822" y="612"/>
                    </a:lnTo>
                    <a:lnTo>
                      <a:pt x="804" y="600"/>
                    </a:lnTo>
                    <a:lnTo>
                      <a:pt x="786" y="630"/>
                    </a:lnTo>
                    <a:lnTo>
                      <a:pt x="780" y="636"/>
                    </a:lnTo>
                    <a:lnTo>
                      <a:pt x="750" y="618"/>
                    </a:lnTo>
                    <a:lnTo>
                      <a:pt x="720" y="618"/>
                    </a:lnTo>
                    <a:lnTo>
                      <a:pt x="642" y="582"/>
                    </a:lnTo>
                    <a:lnTo>
                      <a:pt x="636" y="582"/>
                    </a:lnTo>
                    <a:lnTo>
                      <a:pt x="642" y="570"/>
                    </a:lnTo>
                    <a:lnTo>
                      <a:pt x="630" y="582"/>
                    </a:lnTo>
                    <a:lnTo>
                      <a:pt x="594" y="570"/>
                    </a:lnTo>
                    <a:lnTo>
                      <a:pt x="570" y="552"/>
                    </a:lnTo>
                    <a:lnTo>
                      <a:pt x="522" y="534"/>
                    </a:lnTo>
                    <a:lnTo>
                      <a:pt x="510" y="516"/>
                    </a:lnTo>
                    <a:lnTo>
                      <a:pt x="540" y="492"/>
                    </a:lnTo>
                    <a:lnTo>
                      <a:pt x="540" y="480"/>
                    </a:lnTo>
                    <a:lnTo>
                      <a:pt x="570" y="462"/>
                    </a:lnTo>
                    <a:lnTo>
                      <a:pt x="576" y="432"/>
                    </a:lnTo>
                    <a:lnTo>
                      <a:pt x="570" y="408"/>
                    </a:lnTo>
                    <a:lnTo>
                      <a:pt x="570" y="438"/>
                    </a:lnTo>
                    <a:lnTo>
                      <a:pt x="558" y="468"/>
                    </a:lnTo>
                    <a:lnTo>
                      <a:pt x="528" y="474"/>
                    </a:lnTo>
                    <a:lnTo>
                      <a:pt x="516" y="468"/>
                    </a:lnTo>
                    <a:lnTo>
                      <a:pt x="504" y="480"/>
                    </a:lnTo>
                    <a:lnTo>
                      <a:pt x="486" y="474"/>
                    </a:lnTo>
                    <a:lnTo>
                      <a:pt x="498" y="462"/>
                    </a:lnTo>
                    <a:lnTo>
                      <a:pt x="486" y="456"/>
                    </a:lnTo>
                    <a:lnTo>
                      <a:pt x="480" y="474"/>
                    </a:lnTo>
                    <a:lnTo>
                      <a:pt x="462" y="486"/>
                    </a:lnTo>
                    <a:lnTo>
                      <a:pt x="420" y="456"/>
                    </a:lnTo>
                    <a:lnTo>
                      <a:pt x="402" y="444"/>
                    </a:lnTo>
                    <a:lnTo>
                      <a:pt x="402" y="438"/>
                    </a:lnTo>
                    <a:lnTo>
                      <a:pt x="420" y="444"/>
                    </a:lnTo>
                    <a:lnTo>
                      <a:pt x="444" y="414"/>
                    </a:lnTo>
                    <a:lnTo>
                      <a:pt x="420" y="432"/>
                    </a:lnTo>
                    <a:lnTo>
                      <a:pt x="420" y="402"/>
                    </a:lnTo>
                    <a:lnTo>
                      <a:pt x="414" y="402"/>
                    </a:lnTo>
                    <a:lnTo>
                      <a:pt x="414" y="378"/>
                    </a:lnTo>
                    <a:lnTo>
                      <a:pt x="402" y="402"/>
                    </a:lnTo>
                    <a:lnTo>
                      <a:pt x="396" y="402"/>
                    </a:lnTo>
                    <a:lnTo>
                      <a:pt x="384" y="414"/>
                    </a:lnTo>
                    <a:lnTo>
                      <a:pt x="378" y="402"/>
                    </a:lnTo>
                    <a:lnTo>
                      <a:pt x="390" y="390"/>
                    </a:lnTo>
                    <a:lnTo>
                      <a:pt x="396" y="360"/>
                    </a:lnTo>
                    <a:lnTo>
                      <a:pt x="378" y="390"/>
                    </a:lnTo>
                    <a:lnTo>
                      <a:pt x="366" y="384"/>
                    </a:lnTo>
                    <a:lnTo>
                      <a:pt x="372" y="360"/>
                    </a:lnTo>
                    <a:lnTo>
                      <a:pt x="348" y="366"/>
                    </a:lnTo>
                    <a:lnTo>
                      <a:pt x="336" y="360"/>
                    </a:lnTo>
                    <a:lnTo>
                      <a:pt x="330" y="378"/>
                    </a:lnTo>
                    <a:lnTo>
                      <a:pt x="312" y="366"/>
                    </a:lnTo>
                    <a:lnTo>
                      <a:pt x="312" y="354"/>
                    </a:lnTo>
                    <a:lnTo>
                      <a:pt x="300" y="360"/>
                    </a:lnTo>
                    <a:lnTo>
                      <a:pt x="306" y="372"/>
                    </a:lnTo>
                    <a:lnTo>
                      <a:pt x="294" y="378"/>
                    </a:lnTo>
                    <a:lnTo>
                      <a:pt x="288" y="366"/>
                    </a:lnTo>
                    <a:lnTo>
                      <a:pt x="288" y="360"/>
                    </a:lnTo>
                    <a:lnTo>
                      <a:pt x="288" y="324"/>
                    </a:lnTo>
                    <a:lnTo>
                      <a:pt x="306" y="312"/>
                    </a:lnTo>
                    <a:lnTo>
                      <a:pt x="360" y="306"/>
                    </a:lnTo>
                    <a:lnTo>
                      <a:pt x="366" y="306"/>
                    </a:lnTo>
                    <a:lnTo>
                      <a:pt x="360" y="300"/>
                    </a:lnTo>
                    <a:lnTo>
                      <a:pt x="324" y="306"/>
                    </a:lnTo>
                    <a:lnTo>
                      <a:pt x="306" y="306"/>
                    </a:lnTo>
                    <a:lnTo>
                      <a:pt x="300" y="294"/>
                    </a:lnTo>
                    <a:lnTo>
                      <a:pt x="312" y="276"/>
                    </a:lnTo>
                    <a:lnTo>
                      <a:pt x="306" y="270"/>
                    </a:lnTo>
                    <a:lnTo>
                      <a:pt x="300" y="294"/>
                    </a:lnTo>
                    <a:lnTo>
                      <a:pt x="282" y="294"/>
                    </a:lnTo>
                    <a:lnTo>
                      <a:pt x="276" y="246"/>
                    </a:lnTo>
                    <a:lnTo>
                      <a:pt x="264" y="252"/>
                    </a:lnTo>
                    <a:lnTo>
                      <a:pt x="246" y="228"/>
                    </a:lnTo>
                    <a:lnTo>
                      <a:pt x="252" y="240"/>
                    </a:lnTo>
                    <a:lnTo>
                      <a:pt x="246" y="246"/>
                    </a:lnTo>
                    <a:lnTo>
                      <a:pt x="240" y="252"/>
                    </a:lnTo>
                    <a:lnTo>
                      <a:pt x="234" y="228"/>
                    </a:lnTo>
                    <a:lnTo>
                      <a:pt x="228" y="252"/>
                    </a:lnTo>
                    <a:lnTo>
                      <a:pt x="198" y="258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61" name="Freeform 33"/>
              <p:cNvSpPr>
                <a:spLocks noChangeAspect="1"/>
              </p:cNvSpPr>
              <p:nvPr/>
            </p:nvSpPr>
            <p:spPr bwMode="auto">
              <a:xfrm>
                <a:off x="2442" y="3215"/>
                <a:ext cx="71" cy="21"/>
              </a:xfrm>
              <a:custGeom>
                <a:avLst/>
                <a:gdLst/>
                <a:ahLst/>
                <a:cxnLst>
                  <a:cxn ang="0">
                    <a:pos x="18" y="18"/>
                  </a:cxn>
                  <a:cxn ang="0">
                    <a:pos x="12" y="12"/>
                  </a:cxn>
                  <a:cxn ang="0">
                    <a:pos x="0" y="6"/>
                  </a:cxn>
                  <a:cxn ang="0">
                    <a:pos x="6" y="0"/>
                  </a:cxn>
                  <a:cxn ang="0">
                    <a:pos x="18" y="6"/>
                  </a:cxn>
                  <a:cxn ang="0">
                    <a:pos x="24" y="0"/>
                  </a:cxn>
                  <a:cxn ang="0">
                    <a:pos x="42" y="0"/>
                  </a:cxn>
                  <a:cxn ang="0">
                    <a:pos x="54" y="12"/>
                  </a:cxn>
                  <a:cxn ang="0">
                    <a:pos x="18" y="18"/>
                  </a:cxn>
                </a:cxnLst>
                <a:rect l="0" t="0" r="r" b="b"/>
                <a:pathLst>
                  <a:path w="54" h="18">
                    <a:moveTo>
                      <a:pt x="18" y="18"/>
                    </a:moveTo>
                    <a:lnTo>
                      <a:pt x="12" y="12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18" y="6"/>
                    </a:lnTo>
                    <a:lnTo>
                      <a:pt x="24" y="0"/>
                    </a:lnTo>
                    <a:lnTo>
                      <a:pt x="42" y="0"/>
                    </a:lnTo>
                    <a:lnTo>
                      <a:pt x="54" y="12"/>
                    </a:lnTo>
                    <a:lnTo>
                      <a:pt x="18" y="18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62" name="Freeform 34"/>
              <p:cNvSpPr>
                <a:spLocks noChangeAspect="1"/>
              </p:cNvSpPr>
              <p:nvPr/>
            </p:nvSpPr>
            <p:spPr bwMode="auto">
              <a:xfrm>
                <a:off x="2506" y="3221"/>
                <a:ext cx="94" cy="51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72" y="18"/>
                  </a:cxn>
                  <a:cxn ang="0">
                    <a:pos x="60" y="24"/>
                  </a:cxn>
                  <a:cxn ang="0">
                    <a:pos x="54" y="42"/>
                  </a:cxn>
                  <a:cxn ang="0">
                    <a:pos x="0" y="36"/>
                  </a:cxn>
                  <a:cxn ang="0">
                    <a:pos x="36" y="0"/>
                  </a:cxn>
                  <a:cxn ang="0">
                    <a:pos x="60" y="0"/>
                  </a:cxn>
                </a:cxnLst>
                <a:rect l="0" t="0" r="r" b="b"/>
                <a:pathLst>
                  <a:path w="72" h="42">
                    <a:moveTo>
                      <a:pt x="60" y="0"/>
                    </a:moveTo>
                    <a:lnTo>
                      <a:pt x="72" y="18"/>
                    </a:lnTo>
                    <a:lnTo>
                      <a:pt x="60" y="24"/>
                    </a:lnTo>
                    <a:lnTo>
                      <a:pt x="54" y="42"/>
                    </a:lnTo>
                    <a:lnTo>
                      <a:pt x="0" y="36"/>
                    </a:lnTo>
                    <a:lnTo>
                      <a:pt x="36" y="0"/>
                    </a:lnTo>
                    <a:lnTo>
                      <a:pt x="60" y="0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63" name="Freeform 35"/>
              <p:cNvSpPr>
                <a:spLocks noChangeAspect="1"/>
              </p:cNvSpPr>
              <p:nvPr/>
            </p:nvSpPr>
            <p:spPr bwMode="auto">
              <a:xfrm>
                <a:off x="2506" y="3286"/>
                <a:ext cx="79" cy="23"/>
              </a:xfrm>
              <a:custGeom>
                <a:avLst/>
                <a:gdLst/>
                <a:ahLst/>
                <a:cxnLst>
                  <a:cxn ang="0">
                    <a:pos x="42" y="18"/>
                  </a:cxn>
                  <a:cxn ang="0">
                    <a:pos x="0" y="18"/>
                  </a:cxn>
                  <a:cxn ang="0">
                    <a:pos x="54" y="0"/>
                  </a:cxn>
                  <a:cxn ang="0">
                    <a:pos x="60" y="12"/>
                  </a:cxn>
                  <a:cxn ang="0">
                    <a:pos x="42" y="18"/>
                  </a:cxn>
                </a:cxnLst>
                <a:rect l="0" t="0" r="r" b="b"/>
                <a:pathLst>
                  <a:path w="60" h="18">
                    <a:moveTo>
                      <a:pt x="42" y="18"/>
                    </a:moveTo>
                    <a:lnTo>
                      <a:pt x="0" y="18"/>
                    </a:lnTo>
                    <a:lnTo>
                      <a:pt x="54" y="0"/>
                    </a:lnTo>
                    <a:lnTo>
                      <a:pt x="60" y="12"/>
                    </a:lnTo>
                    <a:lnTo>
                      <a:pt x="42" y="18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64" name="Freeform 36"/>
              <p:cNvSpPr>
                <a:spLocks noChangeAspect="1"/>
              </p:cNvSpPr>
              <p:nvPr/>
            </p:nvSpPr>
            <p:spPr bwMode="auto">
              <a:xfrm>
                <a:off x="2726" y="3330"/>
                <a:ext cx="47" cy="30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36" y="6"/>
                  </a:cxn>
                  <a:cxn ang="0">
                    <a:pos x="24" y="18"/>
                  </a:cxn>
                  <a:cxn ang="0">
                    <a:pos x="18" y="24"/>
                  </a:cxn>
                  <a:cxn ang="0">
                    <a:pos x="0" y="18"/>
                  </a:cxn>
                  <a:cxn ang="0">
                    <a:pos x="30" y="0"/>
                  </a:cxn>
                </a:cxnLst>
                <a:rect l="0" t="0" r="r" b="b"/>
                <a:pathLst>
                  <a:path w="36" h="24">
                    <a:moveTo>
                      <a:pt x="30" y="0"/>
                    </a:moveTo>
                    <a:lnTo>
                      <a:pt x="36" y="6"/>
                    </a:lnTo>
                    <a:lnTo>
                      <a:pt x="24" y="18"/>
                    </a:lnTo>
                    <a:lnTo>
                      <a:pt x="18" y="24"/>
                    </a:lnTo>
                    <a:lnTo>
                      <a:pt x="0" y="18"/>
                    </a:lnTo>
                    <a:lnTo>
                      <a:pt x="30" y="0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65" name="Freeform 37"/>
              <p:cNvSpPr>
                <a:spLocks noChangeAspect="1"/>
              </p:cNvSpPr>
              <p:nvPr/>
            </p:nvSpPr>
            <p:spPr bwMode="auto">
              <a:xfrm>
                <a:off x="2758" y="3337"/>
                <a:ext cx="70" cy="87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36" y="12"/>
                  </a:cxn>
                  <a:cxn ang="0">
                    <a:pos x="54" y="48"/>
                  </a:cxn>
                  <a:cxn ang="0">
                    <a:pos x="54" y="60"/>
                  </a:cxn>
                  <a:cxn ang="0">
                    <a:pos x="48" y="54"/>
                  </a:cxn>
                  <a:cxn ang="0">
                    <a:pos x="42" y="72"/>
                  </a:cxn>
                  <a:cxn ang="0">
                    <a:pos x="42" y="48"/>
                  </a:cxn>
                  <a:cxn ang="0">
                    <a:pos x="30" y="30"/>
                  </a:cxn>
                  <a:cxn ang="0">
                    <a:pos x="0" y="30"/>
                  </a:cxn>
                  <a:cxn ang="0">
                    <a:pos x="0" y="18"/>
                  </a:cxn>
                  <a:cxn ang="0">
                    <a:pos x="12" y="24"/>
                  </a:cxn>
                  <a:cxn ang="0">
                    <a:pos x="12" y="12"/>
                  </a:cxn>
                  <a:cxn ang="0">
                    <a:pos x="18" y="0"/>
                  </a:cxn>
                </a:cxnLst>
                <a:rect l="0" t="0" r="r" b="b"/>
                <a:pathLst>
                  <a:path w="54" h="72">
                    <a:moveTo>
                      <a:pt x="18" y="0"/>
                    </a:moveTo>
                    <a:lnTo>
                      <a:pt x="36" y="12"/>
                    </a:lnTo>
                    <a:lnTo>
                      <a:pt x="54" y="48"/>
                    </a:lnTo>
                    <a:lnTo>
                      <a:pt x="54" y="60"/>
                    </a:lnTo>
                    <a:lnTo>
                      <a:pt x="48" y="54"/>
                    </a:lnTo>
                    <a:lnTo>
                      <a:pt x="42" y="72"/>
                    </a:lnTo>
                    <a:lnTo>
                      <a:pt x="42" y="48"/>
                    </a:lnTo>
                    <a:lnTo>
                      <a:pt x="30" y="30"/>
                    </a:lnTo>
                    <a:lnTo>
                      <a:pt x="0" y="30"/>
                    </a:lnTo>
                    <a:lnTo>
                      <a:pt x="0" y="18"/>
                    </a:lnTo>
                    <a:lnTo>
                      <a:pt x="12" y="24"/>
                    </a:lnTo>
                    <a:lnTo>
                      <a:pt x="12" y="12"/>
                    </a:lnTo>
                    <a:lnTo>
                      <a:pt x="18" y="0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66" name="Freeform 38"/>
              <p:cNvSpPr>
                <a:spLocks noChangeAspect="1"/>
              </p:cNvSpPr>
              <p:nvPr/>
            </p:nvSpPr>
            <p:spPr bwMode="auto">
              <a:xfrm>
                <a:off x="2852" y="3373"/>
                <a:ext cx="40" cy="5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24" y="6"/>
                  </a:cxn>
                  <a:cxn ang="0">
                    <a:pos x="18" y="24"/>
                  </a:cxn>
                  <a:cxn ang="0">
                    <a:pos x="30" y="30"/>
                  </a:cxn>
                  <a:cxn ang="0">
                    <a:pos x="24" y="48"/>
                  </a:cxn>
                  <a:cxn ang="0">
                    <a:pos x="12" y="36"/>
                  </a:cxn>
                  <a:cxn ang="0">
                    <a:pos x="18" y="30"/>
                  </a:cxn>
                  <a:cxn ang="0">
                    <a:pos x="6" y="30"/>
                  </a:cxn>
                  <a:cxn ang="0">
                    <a:pos x="0" y="18"/>
                  </a:cxn>
                  <a:cxn ang="0">
                    <a:pos x="6" y="0"/>
                  </a:cxn>
                </a:cxnLst>
                <a:rect l="0" t="0" r="r" b="b"/>
                <a:pathLst>
                  <a:path w="30" h="48">
                    <a:moveTo>
                      <a:pt x="6" y="0"/>
                    </a:moveTo>
                    <a:lnTo>
                      <a:pt x="24" y="6"/>
                    </a:lnTo>
                    <a:lnTo>
                      <a:pt x="18" y="24"/>
                    </a:lnTo>
                    <a:lnTo>
                      <a:pt x="30" y="30"/>
                    </a:lnTo>
                    <a:lnTo>
                      <a:pt x="24" y="48"/>
                    </a:lnTo>
                    <a:lnTo>
                      <a:pt x="12" y="36"/>
                    </a:lnTo>
                    <a:lnTo>
                      <a:pt x="18" y="30"/>
                    </a:lnTo>
                    <a:lnTo>
                      <a:pt x="6" y="30"/>
                    </a:lnTo>
                    <a:lnTo>
                      <a:pt x="0" y="18"/>
                    </a:lnTo>
                    <a:lnTo>
                      <a:pt x="6" y="0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67" name="Freeform 39"/>
              <p:cNvSpPr>
                <a:spLocks noChangeAspect="1"/>
              </p:cNvSpPr>
              <p:nvPr/>
            </p:nvSpPr>
            <p:spPr bwMode="auto">
              <a:xfrm>
                <a:off x="2773" y="3373"/>
                <a:ext cx="32" cy="94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12" y="0"/>
                  </a:cxn>
                  <a:cxn ang="0">
                    <a:pos x="24" y="24"/>
                  </a:cxn>
                  <a:cxn ang="0">
                    <a:pos x="24" y="42"/>
                  </a:cxn>
                  <a:cxn ang="0">
                    <a:pos x="18" y="48"/>
                  </a:cxn>
                  <a:cxn ang="0">
                    <a:pos x="24" y="54"/>
                  </a:cxn>
                  <a:cxn ang="0">
                    <a:pos x="24" y="78"/>
                  </a:cxn>
                  <a:cxn ang="0">
                    <a:pos x="18" y="54"/>
                  </a:cxn>
                  <a:cxn ang="0">
                    <a:pos x="0" y="42"/>
                  </a:cxn>
                  <a:cxn ang="0">
                    <a:pos x="0" y="12"/>
                  </a:cxn>
                </a:cxnLst>
                <a:rect l="0" t="0" r="r" b="b"/>
                <a:pathLst>
                  <a:path w="24" h="78">
                    <a:moveTo>
                      <a:pt x="0" y="12"/>
                    </a:moveTo>
                    <a:lnTo>
                      <a:pt x="12" y="0"/>
                    </a:lnTo>
                    <a:lnTo>
                      <a:pt x="24" y="24"/>
                    </a:lnTo>
                    <a:lnTo>
                      <a:pt x="24" y="42"/>
                    </a:lnTo>
                    <a:lnTo>
                      <a:pt x="18" y="48"/>
                    </a:lnTo>
                    <a:lnTo>
                      <a:pt x="24" y="54"/>
                    </a:lnTo>
                    <a:lnTo>
                      <a:pt x="24" y="78"/>
                    </a:lnTo>
                    <a:lnTo>
                      <a:pt x="18" y="54"/>
                    </a:lnTo>
                    <a:lnTo>
                      <a:pt x="0" y="42"/>
                    </a:lnTo>
                    <a:lnTo>
                      <a:pt x="0" y="12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68" name="Freeform 40"/>
              <p:cNvSpPr>
                <a:spLocks noChangeAspect="1"/>
              </p:cNvSpPr>
              <p:nvPr/>
            </p:nvSpPr>
            <p:spPr bwMode="auto">
              <a:xfrm>
                <a:off x="2828" y="3395"/>
                <a:ext cx="39" cy="66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30" y="42"/>
                  </a:cxn>
                  <a:cxn ang="0">
                    <a:pos x="12" y="54"/>
                  </a:cxn>
                  <a:cxn ang="0">
                    <a:pos x="12" y="42"/>
                  </a:cxn>
                  <a:cxn ang="0">
                    <a:pos x="0" y="30"/>
                  </a:cxn>
                  <a:cxn ang="0">
                    <a:pos x="12" y="12"/>
                  </a:cxn>
                  <a:cxn ang="0">
                    <a:pos x="12" y="0"/>
                  </a:cxn>
                </a:cxnLst>
                <a:rect l="0" t="0" r="r" b="b"/>
                <a:pathLst>
                  <a:path w="30" h="54">
                    <a:moveTo>
                      <a:pt x="12" y="0"/>
                    </a:moveTo>
                    <a:lnTo>
                      <a:pt x="30" y="42"/>
                    </a:lnTo>
                    <a:lnTo>
                      <a:pt x="12" y="54"/>
                    </a:lnTo>
                    <a:lnTo>
                      <a:pt x="12" y="42"/>
                    </a:lnTo>
                    <a:lnTo>
                      <a:pt x="0" y="30"/>
                    </a:lnTo>
                    <a:lnTo>
                      <a:pt x="12" y="12"/>
                    </a:lnTo>
                    <a:lnTo>
                      <a:pt x="12" y="0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69" name="Freeform 41"/>
              <p:cNvSpPr>
                <a:spLocks noChangeAspect="1"/>
              </p:cNvSpPr>
              <p:nvPr/>
            </p:nvSpPr>
            <p:spPr bwMode="auto">
              <a:xfrm>
                <a:off x="2427" y="3504"/>
                <a:ext cx="79" cy="79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8" y="6"/>
                  </a:cxn>
                  <a:cxn ang="0">
                    <a:pos x="54" y="30"/>
                  </a:cxn>
                  <a:cxn ang="0">
                    <a:pos x="60" y="54"/>
                  </a:cxn>
                  <a:cxn ang="0">
                    <a:pos x="54" y="66"/>
                  </a:cxn>
                  <a:cxn ang="0">
                    <a:pos x="24" y="60"/>
                  </a:cxn>
                  <a:cxn ang="0">
                    <a:pos x="0" y="30"/>
                  </a:cxn>
                  <a:cxn ang="0">
                    <a:pos x="18" y="24"/>
                  </a:cxn>
                  <a:cxn ang="0">
                    <a:pos x="0" y="12"/>
                  </a:cxn>
                  <a:cxn ang="0">
                    <a:pos x="0" y="6"/>
                  </a:cxn>
                  <a:cxn ang="0">
                    <a:pos x="36" y="0"/>
                  </a:cxn>
                </a:cxnLst>
                <a:rect l="0" t="0" r="r" b="b"/>
                <a:pathLst>
                  <a:path w="60" h="66">
                    <a:moveTo>
                      <a:pt x="36" y="0"/>
                    </a:moveTo>
                    <a:lnTo>
                      <a:pt x="48" y="6"/>
                    </a:lnTo>
                    <a:lnTo>
                      <a:pt x="54" y="30"/>
                    </a:lnTo>
                    <a:lnTo>
                      <a:pt x="60" y="54"/>
                    </a:lnTo>
                    <a:lnTo>
                      <a:pt x="54" y="66"/>
                    </a:lnTo>
                    <a:lnTo>
                      <a:pt x="24" y="60"/>
                    </a:lnTo>
                    <a:lnTo>
                      <a:pt x="0" y="30"/>
                    </a:lnTo>
                    <a:lnTo>
                      <a:pt x="18" y="24"/>
                    </a:lnTo>
                    <a:lnTo>
                      <a:pt x="0" y="12"/>
                    </a:lnTo>
                    <a:lnTo>
                      <a:pt x="0" y="6"/>
                    </a:lnTo>
                    <a:lnTo>
                      <a:pt x="36" y="0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70" name="Freeform 42"/>
              <p:cNvSpPr>
                <a:spLocks noChangeAspect="1"/>
              </p:cNvSpPr>
              <p:nvPr/>
            </p:nvSpPr>
            <p:spPr bwMode="auto">
              <a:xfrm>
                <a:off x="2915" y="3525"/>
                <a:ext cx="118" cy="87"/>
              </a:xfrm>
              <a:custGeom>
                <a:avLst/>
                <a:gdLst/>
                <a:ahLst/>
                <a:cxnLst>
                  <a:cxn ang="0">
                    <a:pos x="90" y="72"/>
                  </a:cxn>
                  <a:cxn ang="0">
                    <a:pos x="36" y="42"/>
                  </a:cxn>
                  <a:cxn ang="0">
                    <a:pos x="30" y="30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48" y="24"/>
                  </a:cxn>
                  <a:cxn ang="0">
                    <a:pos x="90" y="72"/>
                  </a:cxn>
                </a:cxnLst>
                <a:rect l="0" t="0" r="r" b="b"/>
                <a:pathLst>
                  <a:path w="90" h="72">
                    <a:moveTo>
                      <a:pt x="90" y="72"/>
                    </a:moveTo>
                    <a:lnTo>
                      <a:pt x="36" y="42"/>
                    </a:lnTo>
                    <a:lnTo>
                      <a:pt x="30" y="30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48" y="24"/>
                    </a:lnTo>
                    <a:lnTo>
                      <a:pt x="90" y="72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71" name="Freeform 43"/>
              <p:cNvSpPr>
                <a:spLocks noChangeAspect="1"/>
              </p:cNvSpPr>
              <p:nvPr/>
            </p:nvSpPr>
            <p:spPr bwMode="auto">
              <a:xfrm>
                <a:off x="2585" y="3649"/>
                <a:ext cx="30" cy="43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24" y="12"/>
                  </a:cxn>
                  <a:cxn ang="0">
                    <a:pos x="24" y="36"/>
                  </a:cxn>
                  <a:cxn ang="0">
                    <a:pos x="0" y="24"/>
                  </a:cxn>
                  <a:cxn ang="0">
                    <a:pos x="0" y="6"/>
                  </a:cxn>
                  <a:cxn ang="0">
                    <a:pos x="18" y="0"/>
                  </a:cxn>
                </a:cxnLst>
                <a:rect l="0" t="0" r="r" b="b"/>
                <a:pathLst>
                  <a:path w="24" h="36">
                    <a:moveTo>
                      <a:pt x="18" y="0"/>
                    </a:moveTo>
                    <a:lnTo>
                      <a:pt x="24" y="12"/>
                    </a:lnTo>
                    <a:lnTo>
                      <a:pt x="24" y="36"/>
                    </a:lnTo>
                    <a:lnTo>
                      <a:pt x="0" y="24"/>
                    </a:lnTo>
                    <a:lnTo>
                      <a:pt x="0" y="6"/>
                    </a:lnTo>
                    <a:lnTo>
                      <a:pt x="18" y="0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72" name="Freeform 44"/>
              <p:cNvSpPr>
                <a:spLocks noChangeAspect="1"/>
              </p:cNvSpPr>
              <p:nvPr/>
            </p:nvSpPr>
            <p:spPr bwMode="auto">
              <a:xfrm>
                <a:off x="3127" y="3728"/>
                <a:ext cx="87" cy="7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0" y="30"/>
                  </a:cxn>
                  <a:cxn ang="0">
                    <a:pos x="66" y="54"/>
                  </a:cxn>
                  <a:cxn ang="0">
                    <a:pos x="54" y="60"/>
                  </a:cxn>
                  <a:cxn ang="0">
                    <a:pos x="24" y="36"/>
                  </a:cxn>
                  <a:cxn ang="0">
                    <a:pos x="6" y="18"/>
                  </a:cxn>
                  <a:cxn ang="0">
                    <a:pos x="0" y="0"/>
                  </a:cxn>
                </a:cxnLst>
                <a:rect l="0" t="0" r="r" b="b"/>
                <a:pathLst>
                  <a:path w="66" h="60">
                    <a:moveTo>
                      <a:pt x="0" y="0"/>
                    </a:moveTo>
                    <a:lnTo>
                      <a:pt x="30" y="30"/>
                    </a:lnTo>
                    <a:lnTo>
                      <a:pt x="66" y="54"/>
                    </a:lnTo>
                    <a:lnTo>
                      <a:pt x="54" y="60"/>
                    </a:lnTo>
                    <a:lnTo>
                      <a:pt x="24" y="36"/>
                    </a:lnTo>
                    <a:lnTo>
                      <a:pt x="6" y="18"/>
                    </a:lnTo>
                    <a:lnTo>
                      <a:pt x="0" y="0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73" name="Freeform 45"/>
              <p:cNvSpPr>
                <a:spLocks noChangeAspect="1"/>
              </p:cNvSpPr>
              <p:nvPr/>
            </p:nvSpPr>
            <p:spPr bwMode="auto">
              <a:xfrm>
                <a:off x="3152" y="3771"/>
                <a:ext cx="47" cy="66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24" y="24"/>
                  </a:cxn>
                  <a:cxn ang="0">
                    <a:pos x="18" y="24"/>
                  </a:cxn>
                  <a:cxn ang="0">
                    <a:pos x="36" y="48"/>
                  </a:cxn>
                  <a:cxn ang="0">
                    <a:pos x="24" y="42"/>
                  </a:cxn>
                  <a:cxn ang="0">
                    <a:pos x="24" y="54"/>
                  </a:cxn>
                  <a:cxn ang="0">
                    <a:pos x="12" y="54"/>
                  </a:cxn>
                  <a:cxn ang="0">
                    <a:pos x="6" y="48"/>
                  </a:cxn>
                  <a:cxn ang="0">
                    <a:pos x="12" y="36"/>
                  </a:cxn>
                  <a:cxn ang="0">
                    <a:pos x="6" y="30"/>
                  </a:cxn>
                  <a:cxn ang="0">
                    <a:pos x="6" y="24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0" y="6"/>
                  </a:cxn>
                </a:cxnLst>
                <a:rect l="0" t="0" r="r" b="b"/>
                <a:pathLst>
                  <a:path w="36" h="54">
                    <a:moveTo>
                      <a:pt x="0" y="6"/>
                    </a:moveTo>
                    <a:lnTo>
                      <a:pt x="24" y="24"/>
                    </a:lnTo>
                    <a:lnTo>
                      <a:pt x="18" y="24"/>
                    </a:lnTo>
                    <a:lnTo>
                      <a:pt x="36" y="48"/>
                    </a:lnTo>
                    <a:lnTo>
                      <a:pt x="24" y="42"/>
                    </a:lnTo>
                    <a:lnTo>
                      <a:pt x="24" y="54"/>
                    </a:lnTo>
                    <a:lnTo>
                      <a:pt x="12" y="54"/>
                    </a:lnTo>
                    <a:lnTo>
                      <a:pt x="6" y="48"/>
                    </a:lnTo>
                    <a:lnTo>
                      <a:pt x="12" y="36"/>
                    </a:lnTo>
                    <a:lnTo>
                      <a:pt x="6" y="30"/>
                    </a:lnTo>
                    <a:lnTo>
                      <a:pt x="6" y="24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6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7374" name="Freeform 46"/>
              <p:cNvSpPr>
                <a:spLocks noChangeAspect="1"/>
              </p:cNvSpPr>
              <p:nvPr/>
            </p:nvSpPr>
            <p:spPr bwMode="auto">
              <a:xfrm>
                <a:off x="528" y="288"/>
                <a:ext cx="4656" cy="3463"/>
              </a:xfrm>
              <a:custGeom>
                <a:avLst/>
                <a:gdLst/>
                <a:ahLst/>
                <a:cxnLst>
                  <a:cxn ang="0">
                    <a:pos x="2088" y="2862"/>
                  </a:cxn>
                  <a:cxn ang="0">
                    <a:pos x="2100" y="2796"/>
                  </a:cxn>
                  <a:cxn ang="0">
                    <a:pos x="2046" y="2724"/>
                  </a:cxn>
                  <a:cxn ang="0">
                    <a:pos x="1962" y="2724"/>
                  </a:cxn>
                  <a:cxn ang="0">
                    <a:pos x="1920" y="2628"/>
                  </a:cxn>
                  <a:cxn ang="0">
                    <a:pos x="1842" y="2682"/>
                  </a:cxn>
                  <a:cxn ang="0">
                    <a:pos x="1818" y="2532"/>
                  </a:cxn>
                  <a:cxn ang="0">
                    <a:pos x="1752" y="2514"/>
                  </a:cxn>
                  <a:cxn ang="0">
                    <a:pos x="1770" y="2466"/>
                  </a:cxn>
                  <a:cxn ang="0">
                    <a:pos x="1680" y="2496"/>
                  </a:cxn>
                  <a:cxn ang="0">
                    <a:pos x="1608" y="2514"/>
                  </a:cxn>
                  <a:cxn ang="0">
                    <a:pos x="1662" y="2418"/>
                  </a:cxn>
                  <a:cxn ang="0">
                    <a:pos x="1644" y="2454"/>
                  </a:cxn>
                  <a:cxn ang="0">
                    <a:pos x="1524" y="2406"/>
                  </a:cxn>
                  <a:cxn ang="0">
                    <a:pos x="1434" y="2412"/>
                  </a:cxn>
                  <a:cxn ang="0">
                    <a:pos x="1410" y="2370"/>
                  </a:cxn>
                  <a:cxn ang="0">
                    <a:pos x="1368" y="2352"/>
                  </a:cxn>
                  <a:cxn ang="0">
                    <a:pos x="1374" y="2292"/>
                  </a:cxn>
                  <a:cxn ang="0">
                    <a:pos x="1506" y="2208"/>
                  </a:cxn>
                  <a:cxn ang="0">
                    <a:pos x="1374" y="2208"/>
                  </a:cxn>
                  <a:cxn ang="0">
                    <a:pos x="1320" y="2220"/>
                  </a:cxn>
                  <a:cxn ang="0">
                    <a:pos x="1368" y="2112"/>
                  </a:cxn>
                  <a:cxn ang="0">
                    <a:pos x="1488" y="2106"/>
                  </a:cxn>
                  <a:cxn ang="0">
                    <a:pos x="1452" y="1980"/>
                  </a:cxn>
                  <a:cxn ang="0">
                    <a:pos x="1344" y="2046"/>
                  </a:cxn>
                  <a:cxn ang="0">
                    <a:pos x="1308" y="2052"/>
                  </a:cxn>
                  <a:cxn ang="0">
                    <a:pos x="1266" y="1992"/>
                  </a:cxn>
                  <a:cxn ang="0">
                    <a:pos x="1224" y="1848"/>
                  </a:cxn>
                  <a:cxn ang="0">
                    <a:pos x="1170" y="1764"/>
                  </a:cxn>
                  <a:cxn ang="0">
                    <a:pos x="1230" y="1782"/>
                  </a:cxn>
                  <a:cxn ang="0">
                    <a:pos x="1320" y="1800"/>
                  </a:cxn>
                  <a:cxn ang="0">
                    <a:pos x="1212" y="1680"/>
                  </a:cxn>
                  <a:cxn ang="0">
                    <a:pos x="1164" y="1656"/>
                  </a:cxn>
                  <a:cxn ang="0">
                    <a:pos x="1074" y="1734"/>
                  </a:cxn>
                  <a:cxn ang="0">
                    <a:pos x="1044" y="1614"/>
                  </a:cxn>
                  <a:cxn ang="0">
                    <a:pos x="984" y="1566"/>
                  </a:cxn>
                  <a:cxn ang="0">
                    <a:pos x="966" y="1476"/>
                  </a:cxn>
                  <a:cxn ang="0">
                    <a:pos x="1020" y="1500"/>
                  </a:cxn>
                  <a:cxn ang="0">
                    <a:pos x="1008" y="1416"/>
                  </a:cxn>
                  <a:cxn ang="0">
                    <a:pos x="1062" y="1314"/>
                  </a:cxn>
                  <a:cxn ang="0">
                    <a:pos x="1068" y="1278"/>
                  </a:cxn>
                  <a:cxn ang="0">
                    <a:pos x="1038" y="1260"/>
                  </a:cxn>
                  <a:cxn ang="0">
                    <a:pos x="846" y="960"/>
                  </a:cxn>
                  <a:cxn ang="0">
                    <a:pos x="546" y="366"/>
                  </a:cxn>
                  <a:cxn ang="0">
                    <a:pos x="312" y="168"/>
                  </a:cxn>
                  <a:cxn ang="0">
                    <a:pos x="246" y="42"/>
                  </a:cxn>
                  <a:cxn ang="0">
                    <a:pos x="1452" y="144"/>
                  </a:cxn>
                  <a:cxn ang="0">
                    <a:pos x="2478" y="1602"/>
                  </a:cxn>
                  <a:cxn ang="0">
                    <a:pos x="2520" y="1734"/>
                  </a:cxn>
                  <a:cxn ang="0">
                    <a:pos x="2676" y="1818"/>
                  </a:cxn>
                  <a:cxn ang="0">
                    <a:pos x="2766" y="1944"/>
                  </a:cxn>
                  <a:cxn ang="0">
                    <a:pos x="2856" y="2010"/>
                  </a:cxn>
                  <a:cxn ang="0">
                    <a:pos x="3036" y="2094"/>
                  </a:cxn>
                  <a:cxn ang="0">
                    <a:pos x="3150" y="2220"/>
                  </a:cxn>
                  <a:cxn ang="0">
                    <a:pos x="3270" y="2322"/>
                  </a:cxn>
                  <a:cxn ang="0">
                    <a:pos x="3396" y="2460"/>
                  </a:cxn>
                  <a:cxn ang="0">
                    <a:pos x="3438" y="2622"/>
                  </a:cxn>
                  <a:cxn ang="0">
                    <a:pos x="3438" y="2736"/>
                  </a:cxn>
                </a:cxnLst>
                <a:rect l="0" t="0" r="r" b="b"/>
                <a:pathLst>
                  <a:path w="3546" h="2868">
                    <a:moveTo>
                      <a:pt x="3066" y="2790"/>
                    </a:moveTo>
                    <a:lnTo>
                      <a:pt x="3000" y="2796"/>
                    </a:lnTo>
                    <a:lnTo>
                      <a:pt x="2874" y="2808"/>
                    </a:lnTo>
                    <a:lnTo>
                      <a:pt x="2772" y="2820"/>
                    </a:lnTo>
                    <a:lnTo>
                      <a:pt x="2604" y="2838"/>
                    </a:lnTo>
                    <a:lnTo>
                      <a:pt x="2442" y="2850"/>
                    </a:lnTo>
                    <a:lnTo>
                      <a:pt x="2130" y="2868"/>
                    </a:lnTo>
                    <a:lnTo>
                      <a:pt x="2118" y="2862"/>
                    </a:lnTo>
                    <a:lnTo>
                      <a:pt x="2118" y="2850"/>
                    </a:lnTo>
                    <a:lnTo>
                      <a:pt x="2106" y="2850"/>
                    </a:lnTo>
                    <a:lnTo>
                      <a:pt x="2088" y="2862"/>
                    </a:lnTo>
                    <a:lnTo>
                      <a:pt x="2088" y="2868"/>
                    </a:lnTo>
                    <a:lnTo>
                      <a:pt x="2070" y="2856"/>
                    </a:lnTo>
                    <a:lnTo>
                      <a:pt x="2088" y="2832"/>
                    </a:lnTo>
                    <a:lnTo>
                      <a:pt x="2076" y="2844"/>
                    </a:lnTo>
                    <a:lnTo>
                      <a:pt x="2058" y="2838"/>
                    </a:lnTo>
                    <a:lnTo>
                      <a:pt x="2058" y="2820"/>
                    </a:lnTo>
                    <a:lnTo>
                      <a:pt x="2070" y="2820"/>
                    </a:lnTo>
                    <a:lnTo>
                      <a:pt x="2052" y="2802"/>
                    </a:lnTo>
                    <a:lnTo>
                      <a:pt x="2064" y="2802"/>
                    </a:lnTo>
                    <a:lnTo>
                      <a:pt x="2064" y="2796"/>
                    </a:lnTo>
                    <a:lnTo>
                      <a:pt x="2100" y="2796"/>
                    </a:lnTo>
                    <a:lnTo>
                      <a:pt x="2112" y="2760"/>
                    </a:lnTo>
                    <a:lnTo>
                      <a:pt x="2106" y="2754"/>
                    </a:lnTo>
                    <a:lnTo>
                      <a:pt x="2106" y="2778"/>
                    </a:lnTo>
                    <a:lnTo>
                      <a:pt x="2100" y="2790"/>
                    </a:lnTo>
                    <a:lnTo>
                      <a:pt x="2046" y="2790"/>
                    </a:lnTo>
                    <a:lnTo>
                      <a:pt x="2040" y="2778"/>
                    </a:lnTo>
                    <a:lnTo>
                      <a:pt x="2052" y="2766"/>
                    </a:lnTo>
                    <a:lnTo>
                      <a:pt x="2046" y="2742"/>
                    </a:lnTo>
                    <a:lnTo>
                      <a:pt x="2058" y="2700"/>
                    </a:lnTo>
                    <a:lnTo>
                      <a:pt x="2046" y="2706"/>
                    </a:lnTo>
                    <a:lnTo>
                      <a:pt x="2046" y="2724"/>
                    </a:lnTo>
                    <a:lnTo>
                      <a:pt x="2010" y="2748"/>
                    </a:lnTo>
                    <a:lnTo>
                      <a:pt x="2010" y="2766"/>
                    </a:lnTo>
                    <a:lnTo>
                      <a:pt x="2004" y="2778"/>
                    </a:lnTo>
                    <a:lnTo>
                      <a:pt x="1968" y="2760"/>
                    </a:lnTo>
                    <a:lnTo>
                      <a:pt x="1944" y="2760"/>
                    </a:lnTo>
                    <a:lnTo>
                      <a:pt x="1914" y="2718"/>
                    </a:lnTo>
                    <a:lnTo>
                      <a:pt x="1920" y="2694"/>
                    </a:lnTo>
                    <a:lnTo>
                      <a:pt x="1932" y="2694"/>
                    </a:lnTo>
                    <a:lnTo>
                      <a:pt x="1950" y="2718"/>
                    </a:lnTo>
                    <a:lnTo>
                      <a:pt x="1962" y="2748"/>
                    </a:lnTo>
                    <a:lnTo>
                      <a:pt x="1962" y="2724"/>
                    </a:lnTo>
                    <a:lnTo>
                      <a:pt x="1986" y="2718"/>
                    </a:lnTo>
                    <a:lnTo>
                      <a:pt x="1998" y="2700"/>
                    </a:lnTo>
                    <a:lnTo>
                      <a:pt x="1956" y="2718"/>
                    </a:lnTo>
                    <a:lnTo>
                      <a:pt x="1938" y="2688"/>
                    </a:lnTo>
                    <a:lnTo>
                      <a:pt x="1944" y="2658"/>
                    </a:lnTo>
                    <a:lnTo>
                      <a:pt x="1932" y="2634"/>
                    </a:lnTo>
                    <a:lnTo>
                      <a:pt x="1962" y="2604"/>
                    </a:lnTo>
                    <a:lnTo>
                      <a:pt x="1950" y="2592"/>
                    </a:lnTo>
                    <a:lnTo>
                      <a:pt x="1926" y="2574"/>
                    </a:lnTo>
                    <a:lnTo>
                      <a:pt x="1950" y="2604"/>
                    </a:lnTo>
                    <a:lnTo>
                      <a:pt x="1920" y="2628"/>
                    </a:lnTo>
                    <a:lnTo>
                      <a:pt x="1926" y="2646"/>
                    </a:lnTo>
                    <a:lnTo>
                      <a:pt x="1938" y="2658"/>
                    </a:lnTo>
                    <a:lnTo>
                      <a:pt x="1938" y="2670"/>
                    </a:lnTo>
                    <a:lnTo>
                      <a:pt x="1926" y="2676"/>
                    </a:lnTo>
                    <a:lnTo>
                      <a:pt x="1920" y="2646"/>
                    </a:lnTo>
                    <a:lnTo>
                      <a:pt x="1914" y="2658"/>
                    </a:lnTo>
                    <a:lnTo>
                      <a:pt x="1914" y="2670"/>
                    </a:lnTo>
                    <a:lnTo>
                      <a:pt x="1908" y="2676"/>
                    </a:lnTo>
                    <a:lnTo>
                      <a:pt x="1884" y="2682"/>
                    </a:lnTo>
                    <a:lnTo>
                      <a:pt x="1878" y="2694"/>
                    </a:lnTo>
                    <a:lnTo>
                      <a:pt x="1842" y="2682"/>
                    </a:lnTo>
                    <a:lnTo>
                      <a:pt x="1836" y="2670"/>
                    </a:lnTo>
                    <a:lnTo>
                      <a:pt x="1806" y="2640"/>
                    </a:lnTo>
                    <a:lnTo>
                      <a:pt x="1788" y="2616"/>
                    </a:lnTo>
                    <a:lnTo>
                      <a:pt x="1812" y="2634"/>
                    </a:lnTo>
                    <a:lnTo>
                      <a:pt x="1812" y="2622"/>
                    </a:lnTo>
                    <a:lnTo>
                      <a:pt x="1818" y="2610"/>
                    </a:lnTo>
                    <a:lnTo>
                      <a:pt x="1812" y="2604"/>
                    </a:lnTo>
                    <a:lnTo>
                      <a:pt x="1824" y="2592"/>
                    </a:lnTo>
                    <a:lnTo>
                      <a:pt x="1824" y="2568"/>
                    </a:lnTo>
                    <a:lnTo>
                      <a:pt x="1806" y="2550"/>
                    </a:lnTo>
                    <a:lnTo>
                      <a:pt x="1818" y="2532"/>
                    </a:lnTo>
                    <a:lnTo>
                      <a:pt x="1848" y="2520"/>
                    </a:lnTo>
                    <a:lnTo>
                      <a:pt x="1866" y="2502"/>
                    </a:lnTo>
                    <a:lnTo>
                      <a:pt x="1830" y="2526"/>
                    </a:lnTo>
                    <a:lnTo>
                      <a:pt x="1812" y="2526"/>
                    </a:lnTo>
                    <a:lnTo>
                      <a:pt x="1788" y="2556"/>
                    </a:lnTo>
                    <a:lnTo>
                      <a:pt x="1770" y="2550"/>
                    </a:lnTo>
                    <a:lnTo>
                      <a:pt x="1770" y="2538"/>
                    </a:lnTo>
                    <a:lnTo>
                      <a:pt x="1764" y="2526"/>
                    </a:lnTo>
                    <a:lnTo>
                      <a:pt x="1764" y="2544"/>
                    </a:lnTo>
                    <a:lnTo>
                      <a:pt x="1752" y="2550"/>
                    </a:lnTo>
                    <a:lnTo>
                      <a:pt x="1752" y="2514"/>
                    </a:lnTo>
                    <a:lnTo>
                      <a:pt x="1764" y="2508"/>
                    </a:lnTo>
                    <a:lnTo>
                      <a:pt x="1782" y="2484"/>
                    </a:lnTo>
                    <a:lnTo>
                      <a:pt x="1782" y="2460"/>
                    </a:lnTo>
                    <a:lnTo>
                      <a:pt x="1788" y="2454"/>
                    </a:lnTo>
                    <a:lnTo>
                      <a:pt x="1776" y="2436"/>
                    </a:lnTo>
                    <a:lnTo>
                      <a:pt x="1794" y="2412"/>
                    </a:lnTo>
                    <a:lnTo>
                      <a:pt x="1782" y="2400"/>
                    </a:lnTo>
                    <a:lnTo>
                      <a:pt x="1776" y="2424"/>
                    </a:lnTo>
                    <a:lnTo>
                      <a:pt x="1764" y="2430"/>
                    </a:lnTo>
                    <a:lnTo>
                      <a:pt x="1776" y="2448"/>
                    </a:lnTo>
                    <a:lnTo>
                      <a:pt x="1770" y="2466"/>
                    </a:lnTo>
                    <a:lnTo>
                      <a:pt x="1776" y="2478"/>
                    </a:lnTo>
                    <a:lnTo>
                      <a:pt x="1746" y="2508"/>
                    </a:lnTo>
                    <a:lnTo>
                      <a:pt x="1746" y="2520"/>
                    </a:lnTo>
                    <a:lnTo>
                      <a:pt x="1734" y="2532"/>
                    </a:lnTo>
                    <a:lnTo>
                      <a:pt x="1722" y="2514"/>
                    </a:lnTo>
                    <a:lnTo>
                      <a:pt x="1722" y="2508"/>
                    </a:lnTo>
                    <a:lnTo>
                      <a:pt x="1710" y="2514"/>
                    </a:lnTo>
                    <a:lnTo>
                      <a:pt x="1704" y="2496"/>
                    </a:lnTo>
                    <a:lnTo>
                      <a:pt x="1692" y="2514"/>
                    </a:lnTo>
                    <a:lnTo>
                      <a:pt x="1668" y="2520"/>
                    </a:lnTo>
                    <a:lnTo>
                      <a:pt x="1680" y="2496"/>
                    </a:lnTo>
                    <a:lnTo>
                      <a:pt x="1674" y="2478"/>
                    </a:lnTo>
                    <a:lnTo>
                      <a:pt x="1692" y="2454"/>
                    </a:lnTo>
                    <a:lnTo>
                      <a:pt x="1674" y="2466"/>
                    </a:lnTo>
                    <a:lnTo>
                      <a:pt x="1668" y="2496"/>
                    </a:lnTo>
                    <a:lnTo>
                      <a:pt x="1662" y="2508"/>
                    </a:lnTo>
                    <a:lnTo>
                      <a:pt x="1662" y="2514"/>
                    </a:lnTo>
                    <a:lnTo>
                      <a:pt x="1650" y="2526"/>
                    </a:lnTo>
                    <a:lnTo>
                      <a:pt x="1638" y="2508"/>
                    </a:lnTo>
                    <a:lnTo>
                      <a:pt x="1644" y="2502"/>
                    </a:lnTo>
                    <a:lnTo>
                      <a:pt x="1632" y="2502"/>
                    </a:lnTo>
                    <a:lnTo>
                      <a:pt x="1608" y="2514"/>
                    </a:lnTo>
                    <a:lnTo>
                      <a:pt x="1560" y="2508"/>
                    </a:lnTo>
                    <a:lnTo>
                      <a:pt x="1566" y="2502"/>
                    </a:lnTo>
                    <a:lnTo>
                      <a:pt x="1578" y="2502"/>
                    </a:lnTo>
                    <a:lnTo>
                      <a:pt x="1578" y="2490"/>
                    </a:lnTo>
                    <a:lnTo>
                      <a:pt x="1614" y="2478"/>
                    </a:lnTo>
                    <a:lnTo>
                      <a:pt x="1572" y="2484"/>
                    </a:lnTo>
                    <a:lnTo>
                      <a:pt x="1560" y="2478"/>
                    </a:lnTo>
                    <a:lnTo>
                      <a:pt x="1650" y="2466"/>
                    </a:lnTo>
                    <a:lnTo>
                      <a:pt x="1656" y="2448"/>
                    </a:lnTo>
                    <a:lnTo>
                      <a:pt x="1662" y="2442"/>
                    </a:lnTo>
                    <a:lnTo>
                      <a:pt x="1662" y="2418"/>
                    </a:lnTo>
                    <a:lnTo>
                      <a:pt x="1674" y="2418"/>
                    </a:lnTo>
                    <a:lnTo>
                      <a:pt x="1680" y="2400"/>
                    </a:lnTo>
                    <a:lnTo>
                      <a:pt x="1674" y="2376"/>
                    </a:lnTo>
                    <a:lnTo>
                      <a:pt x="1662" y="2358"/>
                    </a:lnTo>
                    <a:lnTo>
                      <a:pt x="1668" y="2394"/>
                    </a:lnTo>
                    <a:lnTo>
                      <a:pt x="1674" y="2400"/>
                    </a:lnTo>
                    <a:lnTo>
                      <a:pt x="1656" y="2418"/>
                    </a:lnTo>
                    <a:lnTo>
                      <a:pt x="1656" y="2430"/>
                    </a:lnTo>
                    <a:lnTo>
                      <a:pt x="1662" y="2436"/>
                    </a:lnTo>
                    <a:lnTo>
                      <a:pt x="1650" y="2442"/>
                    </a:lnTo>
                    <a:lnTo>
                      <a:pt x="1644" y="2454"/>
                    </a:lnTo>
                    <a:lnTo>
                      <a:pt x="1614" y="2466"/>
                    </a:lnTo>
                    <a:lnTo>
                      <a:pt x="1602" y="2454"/>
                    </a:lnTo>
                    <a:lnTo>
                      <a:pt x="1572" y="2466"/>
                    </a:lnTo>
                    <a:lnTo>
                      <a:pt x="1572" y="2454"/>
                    </a:lnTo>
                    <a:lnTo>
                      <a:pt x="1602" y="2436"/>
                    </a:lnTo>
                    <a:lnTo>
                      <a:pt x="1572" y="2442"/>
                    </a:lnTo>
                    <a:lnTo>
                      <a:pt x="1578" y="2418"/>
                    </a:lnTo>
                    <a:lnTo>
                      <a:pt x="1524" y="2430"/>
                    </a:lnTo>
                    <a:lnTo>
                      <a:pt x="1518" y="2424"/>
                    </a:lnTo>
                    <a:lnTo>
                      <a:pt x="1518" y="2412"/>
                    </a:lnTo>
                    <a:lnTo>
                      <a:pt x="1524" y="2406"/>
                    </a:lnTo>
                    <a:lnTo>
                      <a:pt x="1566" y="2412"/>
                    </a:lnTo>
                    <a:lnTo>
                      <a:pt x="1578" y="2400"/>
                    </a:lnTo>
                    <a:lnTo>
                      <a:pt x="1530" y="2394"/>
                    </a:lnTo>
                    <a:lnTo>
                      <a:pt x="1524" y="2364"/>
                    </a:lnTo>
                    <a:lnTo>
                      <a:pt x="1518" y="2382"/>
                    </a:lnTo>
                    <a:lnTo>
                      <a:pt x="1518" y="2400"/>
                    </a:lnTo>
                    <a:lnTo>
                      <a:pt x="1500" y="2418"/>
                    </a:lnTo>
                    <a:lnTo>
                      <a:pt x="1470" y="2400"/>
                    </a:lnTo>
                    <a:lnTo>
                      <a:pt x="1458" y="2406"/>
                    </a:lnTo>
                    <a:lnTo>
                      <a:pt x="1416" y="2400"/>
                    </a:lnTo>
                    <a:lnTo>
                      <a:pt x="1434" y="2412"/>
                    </a:lnTo>
                    <a:lnTo>
                      <a:pt x="1458" y="2412"/>
                    </a:lnTo>
                    <a:lnTo>
                      <a:pt x="1440" y="2430"/>
                    </a:lnTo>
                    <a:lnTo>
                      <a:pt x="1404" y="2406"/>
                    </a:lnTo>
                    <a:lnTo>
                      <a:pt x="1386" y="2400"/>
                    </a:lnTo>
                    <a:lnTo>
                      <a:pt x="1380" y="2394"/>
                    </a:lnTo>
                    <a:lnTo>
                      <a:pt x="1380" y="2388"/>
                    </a:lnTo>
                    <a:lnTo>
                      <a:pt x="1362" y="2382"/>
                    </a:lnTo>
                    <a:lnTo>
                      <a:pt x="1368" y="2358"/>
                    </a:lnTo>
                    <a:lnTo>
                      <a:pt x="1386" y="2370"/>
                    </a:lnTo>
                    <a:lnTo>
                      <a:pt x="1398" y="2370"/>
                    </a:lnTo>
                    <a:lnTo>
                      <a:pt x="1410" y="2370"/>
                    </a:lnTo>
                    <a:lnTo>
                      <a:pt x="1470" y="2364"/>
                    </a:lnTo>
                    <a:lnTo>
                      <a:pt x="1482" y="2370"/>
                    </a:lnTo>
                    <a:lnTo>
                      <a:pt x="1494" y="2382"/>
                    </a:lnTo>
                    <a:lnTo>
                      <a:pt x="1494" y="2376"/>
                    </a:lnTo>
                    <a:lnTo>
                      <a:pt x="1488" y="2364"/>
                    </a:lnTo>
                    <a:lnTo>
                      <a:pt x="1500" y="2346"/>
                    </a:lnTo>
                    <a:lnTo>
                      <a:pt x="1500" y="2334"/>
                    </a:lnTo>
                    <a:lnTo>
                      <a:pt x="1476" y="2364"/>
                    </a:lnTo>
                    <a:lnTo>
                      <a:pt x="1416" y="2370"/>
                    </a:lnTo>
                    <a:lnTo>
                      <a:pt x="1386" y="2364"/>
                    </a:lnTo>
                    <a:lnTo>
                      <a:pt x="1368" y="2352"/>
                    </a:lnTo>
                    <a:lnTo>
                      <a:pt x="1344" y="2358"/>
                    </a:lnTo>
                    <a:lnTo>
                      <a:pt x="1326" y="2340"/>
                    </a:lnTo>
                    <a:lnTo>
                      <a:pt x="1332" y="2316"/>
                    </a:lnTo>
                    <a:lnTo>
                      <a:pt x="1362" y="2310"/>
                    </a:lnTo>
                    <a:lnTo>
                      <a:pt x="1398" y="2310"/>
                    </a:lnTo>
                    <a:lnTo>
                      <a:pt x="1428" y="2304"/>
                    </a:lnTo>
                    <a:lnTo>
                      <a:pt x="1428" y="2286"/>
                    </a:lnTo>
                    <a:lnTo>
                      <a:pt x="1416" y="2304"/>
                    </a:lnTo>
                    <a:lnTo>
                      <a:pt x="1404" y="2310"/>
                    </a:lnTo>
                    <a:lnTo>
                      <a:pt x="1368" y="2304"/>
                    </a:lnTo>
                    <a:lnTo>
                      <a:pt x="1374" y="2292"/>
                    </a:lnTo>
                    <a:lnTo>
                      <a:pt x="1362" y="2298"/>
                    </a:lnTo>
                    <a:lnTo>
                      <a:pt x="1326" y="2298"/>
                    </a:lnTo>
                    <a:lnTo>
                      <a:pt x="1326" y="2292"/>
                    </a:lnTo>
                    <a:lnTo>
                      <a:pt x="1344" y="2286"/>
                    </a:lnTo>
                    <a:lnTo>
                      <a:pt x="1362" y="2268"/>
                    </a:lnTo>
                    <a:lnTo>
                      <a:pt x="1374" y="2232"/>
                    </a:lnTo>
                    <a:lnTo>
                      <a:pt x="1416" y="2220"/>
                    </a:lnTo>
                    <a:lnTo>
                      <a:pt x="1500" y="2220"/>
                    </a:lnTo>
                    <a:lnTo>
                      <a:pt x="1512" y="2208"/>
                    </a:lnTo>
                    <a:lnTo>
                      <a:pt x="1500" y="2184"/>
                    </a:lnTo>
                    <a:lnTo>
                      <a:pt x="1506" y="2208"/>
                    </a:lnTo>
                    <a:lnTo>
                      <a:pt x="1494" y="2220"/>
                    </a:lnTo>
                    <a:lnTo>
                      <a:pt x="1440" y="2208"/>
                    </a:lnTo>
                    <a:lnTo>
                      <a:pt x="1404" y="2214"/>
                    </a:lnTo>
                    <a:lnTo>
                      <a:pt x="1398" y="2208"/>
                    </a:lnTo>
                    <a:lnTo>
                      <a:pt x="1386" y="2214"/>
                    </a:lnTo>
                    <a:lnTo>
                      <a:pt x="1380" y="2196"/>
                    </a:lnTo>
                    <a:lnTo>
                      <a:pt x="1392" y="2190"/>
                    </a:lnTo>
                    <a:lnTo>
                      <a:pt x="1398" y="2166"/>
                    </a:lnTo>
                    <a:lnTo>
                      <a:pt x="1392" y="2190"/>
                    </a:lnTo>
                    <a:lnTo>
                      <a:pt x="1380" y="2190"/>
                    </a:lnTo>
                    <a:lnTo>
                      <a:pt x="1374" y="2208"/>
                    </a:lnTo>
                    <a:lnTo>
                      <a:pt x="1350" y="2208"/>
                    </a:lnTo>
                    <a:lnTo>
                      <a:pt x="1380" y="2214"/>
                    </a:lnTo>
                    <a:lnTo>
                      <a:pt x="1368" y="2220"/>
                    </a:lnTo>
                    <a:lnTo>
                      <a:pt x="1356" y="2238"/>
                    </a:lnTo>
                    <a:lnTo>
                      <a:pt x="1362" y="2250"/>
                    </a:lnTo>
                    <a:lnTo>
                      <a:pt x="1350" y="2268"/>
                    </a:lnTo>
                    <a:lnTo>
                      <a:pt x="1332" y="2262"/>
                    </a:lnTo>
                    <a:lnTo>
                      <a:pt x="1350" y="2256"/>
                    </a:lnTo>
                    <a:lnTo>
                      <a:pt x="1326" y="2250"/>
                    </a:lnTo>
                    <a:lnTo>
                      <a:pt x="1326" y="2244"/>
                    </a:lnTo>
                    <a:lnTo>
                      <a:pt x="1320" y="2220"/>
                    </a:lnTo>
                    <a:lnTo>
                      <a:pt x="1314" y="2214"/>
                    </a:lnTo>
                    <a:lnTo>
                      <a:pt x="1320" y="2154"/>
                    </a:lnTo>
                    <a:lnTo>
                      <a:pt x="1332" y="2148"/>
                    </a:lnTo>
                    <a:lnTo>
                      <a:pt x="1350" y="2148"/>
                    </a:lnTo>
                    <a:lnTo>
                      <a:pt x="1350" y="2118"/>
                    </a:lnTo>
                    <a:lnTo>
                      <a:pt x="1362" y="2100"/>
                    </a:lnTo>
                    <a:lnTo>
                      <a:pt x="1380" y="2094"/>
                    </a:lnTo>
                    <a:lnTo>
                      <a:pt x="1380" y="2106"/>
                    </a:lnTo>
                    <a:lnTo>
                      <a:pt x="1362" y="2112"/>
                    </a:lnTo>
                    <a:lnTo>
                      <a:pt x="1356" y="2124"/>
                    </a:lnTo>
                    <a:lnTo>
                      <a:pt x="1368" y="2112"/>
                    </a:lnTo>
                    <a:lnTo>
                      <a:pt x="1386" y="2112"/>
                    </a:lnTo>
                    <a:lnTo>
                      <a:pt x="1380" y="2088"/>
                    </a:lnTo>
                    <a:lnTo>
                      <a:pt x="1416" y="2070"/>
                    </a:lnTo>
                    <a:lnTo>
                      <a:pt x="1428" y="2058"/>
                    </a:lnTo>
                    <a:lnTo>
                      <a:pt x="1452" y="2058"/>
                    </a:lnTo>
                    <a:lnTo>
                      <a:pt x="1458" y="2076"/>
                    </a:lnTo>
                    <a:lnTo>
                      <a:pt x="1458" y="2088"/>
                    </a:lnTo>
                    <a:lnTo>
                      <a:pt x="1488" y="2118"/>
                    </a:lnTo>
                    <a:lnTo>
                      <a:pt x="1500" y="2142"/>
                    </a:lnTo>
                    <a:lnTo>
                      <a:pt x="1500" y="2124"/>
                    </a:lnTo>
                    <a:lnTo>
                      <a:pt x="1488" y="2106"/>
                    </a:lnTo>
                    <a:lnTo>
                      <a:pt x="1464" y="2082"/>
                    </a:lnTo>
                    <a:lnTo>
                      <a:pt x="1458" y="2058"/>
                    </a:lnTo>
                    <a:lnTo>
                      <a:pt x="1470" y="2046"/>
                    </a:lnTo>
                    <a:lnTo>
                      <a:pt x="1494" y="2040"/>
                    </a:lnTo>
                    <a:lnTo>
                      <a:pt x="1482" y="2034"/>
                    </a:lnTo>
                    <a:lnTo>
                      <a:pt x="1452" y="2052"/>
                    </a:lnTo>
                    <a:lnTo>
                      <a:pt x="1440" y="2052"/>
                    </a:lnTo>
                    <a:lnTo>
                      <a:pt x="1422" y="2040"/>
                    </a:lnTo>
                    <a:lnTo>
                      <a:pt x="1416" y="2004"/>
                    </a:lnTo>
                    <a:lnTo>
                      <a:pt x="1440" y="1980"/>
                    </a:lnTo>
                    <a:lnTo>
                      <a:pt x="1452" y="1980"/>
                    </a:lnTo>
                    <a:lnTo>
                      <a:pt x="1464" y="1956"/>
                    </a:lnTo>
                    <a:lnTo>
                      <a:pt x="1458" y="1926"/>
                    </a:lnTo>
                    <a:lnTo>
                      <a:pt x="1440" y="1914"/>
                    </a:lnTo>
                    <a:lnTo>
                      <a:pt x="1458" y="1956"/>
                    </a:lnTo>
                    <a:lnTo>
                      <a:pt x="1440" y="1974"/>
                    </a:lnTo>
                    <a:lnTo>
                      <a:pt x="1416" y="1998"/>
                    </a:lnTo>
                    <a:lnTo>
                      <a:pt x="1410" y="2016"/>
                    </a:lnTo>
                    <a:lnTo>
                      <a:pt x="1386" y="2034"/>
                    </a:lnTo>
                    <a:lnTo>
                      <a:pt x="1356" y="2058"/>
                    </a:lnTo>
                    <a:lnTo>
                      <a:pt x="1338" y="2064"/>
                    </a:lnTo>
                    <a:lnTo>
                      <a:pt x="1344" y="2046"/>
                    </a:lnTo>
                    <a:lnTo>
                      <a:pt x="1338" y="2046"/>
                    </a:lnTo>
                    <a:lnTo>
                      <a:pt x="1320" y="2082"/>
                    </a:lnTo>
                    <a:lnTo>
                      <a:pt x="1308" y="2058"/>
                    </a:lnTo>
                    <a:lnTo>
                      <a:pt x="1314" y="2046"/>
                    </a:lnTo>
                    <a:lnTo>
                      <a:pt x="1326" y="2040"/>
                    </a:lnTo>
                    <a:lnTo>
                      <a:pt x="1314" y="2022"/>
                    </a:lnTo>
                    <a:lnTo>
                      <a:pt x="1320" y="2004"/>
                    </a:lnTo>
                    <a:lnTo>
                      <a:pt x="1314" y="2004"/>
                    </a:lnTo>
                    <a:lnTo>
                      <a:pt x="1308" y="2022"/>
                    </a:lnTo>
                    <a:lnTo>
                      <a:pt x="1314" y="2034"/>
                    </a:lnTo>
                    <a:lnTo>
                      <a:pt x="1308" y="2052"/>
                    </a:lnTo>
                    <a:lnTo>
                      <a:pt x="1290" y="2034"/>
                    </a:lnTo>
                    <a:lnTo>
                      <a:pt x="1290" y="2022"/>
                    </a:lnTo>
                    <a:lnTo>
                      <a:pt x="1302" y="2004"/>
                    </a:lnTo>
                    <a:lnTo>
                      <a:pt x="1308" y="2010"/>
                    </a:lnTo>
                    <a:lnTo>
                      <a:pt x="1320" y="1986"/>
                    </a:lnTo>
                    <a:lnTo>
                      <a:pt x="1284" y="2004"/>
                    </a:lnTo>
                    <a:lnTo>
                      <a:pt x="1278" y="2028"/>
                    </a:lnTo>
                    <a:lnTo>
                      <a:pt x="1254" y="2064"/>
                    </a:lnTo>
                    <a:lnTo>
                      <a:pt x="1242" y="2058"/>
                    </a:lnTo>
                    <a:lnTo>
                      <a:pt x="1266" y="2016"/>
                    </a:lnTo>
                    <a:lnTo>
                      <a:pt x="1266" y="1992"/>
                    </a:lnTo>
                    <a:lnTo>
                      <a:pt x="1284" y="1944"/>
                    </a:lnTo>
                    <a:lnTo>
                      <a:pt x="1284" y="1920"/>
                    </a:lnTo>
                    <a:lnTo>
                      <a:pt x="1284" y="1914"/>
                    </a:lnTo>
                    <a:lnTo>
                      <a:pt x="1302" y="1902"/>
                    </a:lnTo>
                    <a:lnTo>
                      <a:pt x="1284" y="1902"/>
                    </a:lnTo>
                    <a:lnTo>
                      <a:pt x="1266" y="1932"/>
                    </a:lnTo>
                    <a:lnTo>
                      <a:pt x="1236" y="1926"/>
                    </a:lnTo>
                    <a:lnTo>
                      <a:pt x="1230" y="1908"/>
                    </a:lnTo>
                    <a:lnTo>
                      <a:pt x="1224" y="1860"/>
                    </a:lnTo>
                    <a:lnTo>
                      <a:pt x="1230" y="1854"/>
                    </a:lnTo>
                    <a:lnTo>
                      <a:pt x="1224" y="1848"/>
                    </a:lnTo>
                    <a:lnTo>
                      <a:pt x="1236" y="1848"/>
                    </a:lnTo>
                    <a:lnTo>
                      <a:pt x="1218" y="1842"/>
                    </a:lnTo>
                    <a:lnTo>
                      <a:pt x="1206" y="1818"/>
                    </a:lnTo>
                    <a:lnTo>
                      <a:pt x="1206" y="1830"/>
                    </a:lnTo>
                    <a:lnTo>
                      <a:pt x="1182" y="1806"/>
                    </a:lnTo>
                    <a:lnTo>
                      <a:pt x="1176" y="1794"/>
                    </a:lnTo>
                    <a:lnTo>
                      <a:pt x="1182" y="1788"/>
                    </a:lnTo>
                    <a:lnTo>
                      <a:pt x="1176" y="1788"/>
                    </a:lnTo>
                    <a:lnTo>
                      <a:pt x="1176" y="1770"/>
                    </a:lnTo>
                    <a:lnTo>
                      <a:pt x="1188" y="1758"/>
                    </a:lnTo>
                    <a:lnTo>
                      <a:pt x="1170" y="1764"/>
                    </a:lnTo>
                    <a:lnTo>
                      <a:pt x="1164" y="1740"/>
                    </a:lnTo>
                    <a:lnTo>
                      <a:pt x="1182" y="1746"/>
                    </a:lnTo>
                    <a:lnTo>
                      <a:pt x="1194" y="1740"/>
                    </a:lnTo>
                    <a:lnTo>
                      <a:pt x="1194" y="1758"/>
                    </a:lnTo>
                    <a:lnTo>
                      <a:pt x="1206" y="1770"/>
                    </a:lnTo>
                    <a:lnTo>
                      <a:pt x="1206" y="1758"/>
                    </a:lnTo>
                    <a:lnTo>
                      <a:pt x="1212" y="1764"/>
                    </a:lnTo>
                    <a:lnTo>
                      <a:pt x="1236" y="1782"/>
                    </a:lnTo>
                    <a:lnTo>
                      <a:pt x="1236" y="1794"/>
                    </a:lnTo>
                    <a:lnTo>
                      <a:pt x="1236" y="1782"/>
                    </a:lnTo>
                    <a:lnTo>
                      <a:pt x="1230" y="1782"/>
                    </a:lnTo>
                    <a:lnTo>
                      <a:pt x="1254" y="1770"/>
                    </a:lnTo>
                    <a:lnTo>
                      <a:pt x="1254" y="1764"/>
                    </a:lnTo>
                    <a:lnTo>
                      <a:pt x="1290" y="1770"/>
                    </a:lnTo>
                    <a:lnTo>
                      <a:pt x="1296" y="1782"/>
                    </a:lnTo>
                    <a:lnTo>
                      <a:pt x="1290" y="1800"/>
                    </a:lnTo>
                    <a:lnTo>
                      <a:pt x="1302" y="1794"/>
                    </a:lnTo>
                    <a:lnTo>
                      <a:pt x="1314" y="1800"/>
                    </a:lnTo>
                    <a:lnTo>
                      <a:pt x="1314" y="1818"/>
                    </a:lnTo>
                    <a:lnTo>
                      <a:pt x="1326" y="1824"/>
                    </a:lnTo>
                    <a:lnTo>
                      <a:pt x="1314" y="1812"/>
                    </a:lnTo>
                    <a:lnTo>
                      <a:pt x="1320" y="1800"/>
                    </a:lnTo>
                    <a:lnTo>
                      <a:pt x="1302" y="1782"/>
                    </a:lnTo>
                    <a:lnTo>
                      <a:pt x="1290" y="1758"/>
                    </a:lnTo>
                    <a:lnTo>
                      <a:pt x="1254" y="1758"/>
                    </a:lnTo>
                    <a:lnTo>
                      <a:pt x="1248" y="1764"/>
                    </a:lnTo>
                    <a:lnTo>
                      <a:pt x="1230" y="1776"/>
                    </a:lnTo>
                    <a:lnTo>
                      <a:pt x="1194" y="1740"/>
                    </a:lnTo>
                    <a:lnTo>
                      <a:pt x="1188" y="1722"/>
                    </a:lnTo>
                    <a:lnTo>
                      <a:pt x="1200" y="1698"/>
                    </a:lnTo>
                    <a:lnTo>
                      <a:pt x="1194" y="1686"/>
                    </a:lnTo>
                    <a:lnTo>
                      <a:pt x="1200" y="1680"/>
                    </a:lnTo>
                    <a:lnTo>
                      <a:pt x="1212" y="1680"/>
                    </a:lnTo>
                    <a:lnTo>
                      <a:pt x="1218" y="1668"/>
                    </a:lnTo>
                    <a:lnTo>
                      <a:pt x="1242" y="1674"/>
                    </a:lnTo>
                    <a:lnTo>
                      <a:pt x="1212" y="1656"/>
                    </a:lnTo>
                    <a:lnTo>
                      <a:pt x="1224" y="1626"/>
                    </a:lnTo>
                    <a:lnTo>
                      <a:pt x="1212" y="1632"/>
                    </a:lnTo>
                    <a:lnTo>
                      <a:pt x="1206" y="1644"/>
                    </a:lnTo>
                    <a:lnTo>
                      <a:pt x="1176" y="1686"/>
                    </a:lnTo>
                    <a:lnTo>
                      <a:pt x="1176" y="1668"/>
                    </a:lnTo>
                    <a:lnTo>
                      <a:pt x="1170" y="1674"/>
                    </a:lnTo>
                    <a:lnTo>
                      <a:pt x="1170" y="1662"/>
                    </a:lnTo>
                    <a:lnTo>
                      <a:pt x="1164" y="1656"/>
                    </a:lnTo>
                    <a:lnTo>
                      <a:pt x="1170" y="1662"/>
                    </a:lnTo>
                    <a:lnTo>
                      <a:pt x="1170" y="1686"/>
                    </a:lnTo>
                    <a:lnTo>
                      <a:pt x="1164" y="1686"/>
                    </a:lnTo>
                    <a:lnTo>
                      <a:pt x="1158" y="1674"/>
                    </a:lnTo>
                    <a:lnTo>
                      <a:pt x="1158" y="1692"/>
                    </a:lnTo>
                    <a:lnTo>
                      <a:pt x="1128" y="1722"/>
                    </a:lnTo>
                    <a:lnTo>
                      <a:pt x="1122" y="1746"/>
                    </a:lnTo>
                    <a:lnTo>
                      <a:pt x="1128" y="1752"/>
                    </a:lnTo>
                    <a:lnTo>
                      <a:pt x="1122" y="1770"/>
                    </a:lnTo>
                    <a:lnTo>
                      <a:pt x="1116" y="1782"/>
                    </a:lnTo>
                    <a:lnTo>
                      <a:pt x="1074" y="1734"/>
                    </a:lnTo>
                    <a:lnTo>
                      <a:pt x="1056" y="1704"/>
                    </a:lnTo>
                    <a:lnTo>
                      <a:pt x="1062" y="1704"/>
                    </a:lnTo>
                    <a:lnTo>
                      <a:pt x="1056" y="1698"/>
                    </a:lnTo>
                    <a:lnTo>
                      <a:pt x="1020" y="1662"/>
                    </a:lnTo>
                    <a:lnTo>
                      <a:pt x="1026" y="1650"/>
                    </a:lnTo>
                    <a:lnTo>
                      <a:pt x="1014" y="1650"/>
                    </a:lnTo>
                    <a:lnTo>
                      <a:pt x="1002" y="1632"/>
                    </a:lnTo>
                    <a:lnTo>
                      <a:pt x="1008" y="1602"/>
                    </a:lnTo>
                    <a:lnTo>
                      <a:pt x="1014" y="1584"/>
                    </a:lnTo>
                    <a:lnTo>
                      <a:pt x="1032" y="1584"/>
                    </a:lnTo>
                    <a:lnTo>
                      <a:pt x="1044" y="1614"/>
                    </a:lnTo>
                    <a:lnTo>
                      <a:pt x="1062" y="1638"/>
                    </a:lnTo>
                    <a:lnTo>
                      <a:pt x="1056" y="1626"/>
                    </a:lnTo>
                    <a:lnTo>
                      <a:pt x="1044" y="1608"/>
                    </a:lnTo>
                    <a:lnTo>
                      <a:pt x="1032" y="1578"/>
                    </a:lnTo>
                    <a:lnTo>
                      <a:pt x="1050" y="1566"/>
                    </a:lnTo>
                    <a:lnTo>
                      <a:pt x="1080" y="1578"/>
                    </a:lnTo>
                    <a:lnTo>
                      <a:pt x="1098" y="1566"/>
                    </a:lnTo>
                    <a:lnTo>
                      <a:pt x="1080" y="1578"/>
                    </a:lnTo>
                    <a:lnTo>
                      <a:pt x="1044" y="1566"/>
                    </a:lnTo>
                    <a:lnTo>
                      <a:pt x="1002" y="1584"/>
                    </a:lnTo>
                    <a:lnTo>
                      <a:pt x="984" y="1566"/>
                    </a:lnTo>
                    <a:lnTo>
                      <a:pt x="984" y="1560"/>
                    </a:lnTo>
                    <a:lnTo>
                      <a:pt x="996" y="1554"/>
                    </a:lnTo>
                    <a:lnTo>
                      <a:pt x="990" y="1536"/>
                    </a:lnTo>
                    <a:lnTo>
                      <a:pt x="990" y="1518"/>
                    </a:lnTo>
                    <a:lnTo>
                      <a:pt x="984" y="1530"/>
                    </a:lnTo>
                    <a:lnTo>
                      <a:pt x="972" y="1536"/>
                    </a:lnTo>
                    <a:lnTo>
                      <a:pt x="954" y="1524"/>
                    </a:lnTo>
                    <a:lnTo>
                      <a:pt x="960" y="1512"/>
                    </a:lnTo>
                    <a:lnTo>
                      <a:pt x="972" y="1506"/>
                    </a:lnTo>
                    <a:lnTo>
                      <a:pt x="966" y="1494"/>
                    </a:lnTo>
                    <a:lnTo>
                      <a:pt x="966" y="1476"/>
                    </a:lnTo>
                    <a:lnTo>
                      <a:pt x="972" y="1476"/>
                    </a:lnTo>
                    <a:lnTo>
                      <a:pt x="966" y="1464"/>
                    </a:lnTo>
                    <a:lnTo>
                      <a:pt x="972" y="1464"/>
                    </a:lnTo>
                    <a:lnTo>
                      <a:pt x="1014" y="1536"/>
                    </a:lnTo>
                    <a:lnTo>
                      <a:pt x="1026" y="1542"/>
                    </a:lnTo>
                    <a:lnTo>
                      <a:pt x="1032" y="1542"/>
                    </a:lnTo>
                    <a:lnTo>
                      <a:pt x="1020" y="1536"/>
                    </a:lnTo>
                    <a:lnTo>
                      <a:pt x="1014" y="1518"/>
                    </a:lnTo>
                    <a:lnTo>
                      <a:pt x="1020" y="1500"/>
                    </a:lnTo>
                    <a:lnTo>
                      <a:pt x="1032" y="1494"/>
                    </a:lnTo>
                    <a:lnTo>
                      <a:pt x="1020" y="1500"/>
                    </a:lnTo>
                    <a:lnTo>
                      <a:pt x="1014" y="1512"/>
                    </a:lnTo>
                    <a:lnTo>
                      <a:pt x="1008" y="1512"/>
                    </a:lnTo>
                    <a:lnTo>
                      <a:pt x="978" y="1464"/>
                    </a:lnTo>
                    <a:lnTo>
                      <a:pt x="978" y="1452"/>
                    </a:lnTo>
                    <a:lnTo>
                      <a:pt x="1008" y="1446"/>
                    </a:lnTo>
                    <a:lnTo>
                      <a:pt x="1026" y="1470"/>
                    </a:lnTo>
                    <a:lnTo>
                      <a:pt x="1044" y="1470"/>
                    </a:lnTo>
                    <a:lnTo>
                      <a:pt x="1026" y="1464"/>
                    </a:lnTo>
                    <a:lnTo>
                      <a:pt x="1020" y="1452"/>
                    </a:lnTo>
                    <a:lnTo>
                      <a:pt x="1002" y="1440"/>
                    </a:lnTo>
                    <a:lnTo>
                      <a:pt x="1008" y="1416"/>
                    </a:lnTo>
                    <a:lnTo>
                      <a:pt x="1026" y="1398"/>
                    </a:lnTo>
                    <a:lnTo>
                      <a:pt x="1008" y="1410"/>
                    </a:lnTo>
                    <a:lnTo>
                      <a:pt x="1032" y="1380"/>
                    </a:lnTo>
                    <a:lnTo>
                      <a:pt x="1038" y="1386"/>
                    </a:lnTo>
                    <a:lnTo>
                      <a:pt x="1038" y="1392"/>
                    </a:lnTo>
                    <a:lnTo>
                      <a:pt x="1056" y="1380"/>
                    </a:lnTo>
                    <a:lnTo>
                      <a:pt x="1086" y="1374"/>
                    </a:lnTo>
                    <a:lnTo>
                      <a:pt x="1032" y="1368"/>
                    </a:lnTo>
                    <a:lnTo>
                      <a:pt x="1038" y="1350"/>
                    </a:lnTo>
                    <a:lnTo>
                      <a:pt x="1056" y="1332"/>
                    </a:lnTo>
                    <a:lnTo>
                      <a:pt x="1062" y="1314"/>
                    </a:lnTo>
                    <a:lnTo>
                      <a:pt x="1074" y="1302"/>
                    </a:lnTo>
                    <a:lnTo>
                      <a:pt x="1092" y="1266"/>
                    </a:lnTo>
                    <a:lnTo>
                      <a:pt x="1110" y="1266"/>
                    </a:lnTo>
                    <a:lnTo>
                      <a:pt x="1116" y="1260"/>
                    </a:lnTo>
                    <a:lnTo>
                      <a:pt x="1092" y="1260"/>
                    </a:lnTo>
                    <a:lnTo>
                      <a:pt x="1080" y="1272"/>
                    </a:lnTo>
                    <a:lnTo>
                      <a:pt x="1068" y="1218"/>
                    </a:lnTo>
                    <a:lnTo>
                      <a:pt x="1074" y="1260"/>
                    </a:lnTo>
                    <a:lnTo>
                      <a:pt x="1062" y="1278"/>
                    </a:lnTo>
                    <a:lnTo>
                      <a:pt x="1062" y="1284"/>
                    </a:lnTo>
                    <a:lnTo>
                      <a:pt x="1068" y="1278"/>
                    </a:lnTo>
                    <a:lnTo>
                      <a:pt x="1068" y="1284"/>
                    </a:lnTo>
                    <a:lnTo>
                      <a:pt x="1068" y="1290"/>
                    </a:lnTo>
                    <a:lnTo>
                      <a:pt x="1062" y="1296"/>
                    </a:lnTo>
                    <a:lnTo>
                      <a:pt x="1062" y="1302"/>
                    </a:lnTo>
                    <a:lnTo>
                      <a:pt x="1050" y="1338"/>
                    </a:lnTo>
                    <a:lnTo>
                      <a:pt x="1026" y="1374"/>
                    </a:lnTo>
                    <a:lnTo>
                      <a:pt x="1020" y="1374"/>
                    </a:lnTo>
                    <a:lnTo>
                      <a:pt x="1014" y="1350"/>
                    </a:lnTo>
                    <a:lnTo>
                      <a:pt x="1044" y="1302"/>
                    </a:lnTo>
                    <a:lnTo>
                      <a:pt x="1038" y="1284"/>
                    </a:lnTo>
                    <a:lnTo>
                      <a:pt x="1038" y="1260"/>
                    </a:lnTo>
                    <a:lnTo>
                      <a:pt x="1026" y="1236"/>
                    </a:lnTo>
                    <a:lnTo>
                      <a:pt x="1032" y="1206"/>
                    </a:lnTo>
                    <a:lnTo>
                      <a:pt x="1020" y="1182"/>
                    </a:lnTo>
                    <a:lnTo>
                      <a:pt x="1044" y="1146"/>
                    </a:lnTo>
                    <a:lnTo>
                      <a:pt x="1038" y="1092"/>
                    </a:lnTo>
                    <a:lnTo>
                      <a:pt x="990" y="1092"/>
                    </a:lnTo>
                    <a:lnTo>
                      <a:pt x="990" y="1062"/>
                    </a:lnTo>
                    <a:lnTo>
                      <a:pt x="966" y="1056"/>
                    </a:lnTo>
                    <a:lnTo>
                      <a:pt x="948" y="1026"/>
                    </a:lnTo>
                    <a:lnTo>
                      <a:pt x="912" y="1014"/>
                    </a:lnTo>
                    <a:lnTo>
                      <a:pt x="846" y="960"/>
                    </a:lnTo>
                    <a:lnTo>
                      <a:pt x="810" y="960"/>
                    </a:lnTo>
                    <a:lnTo>
                      <a:pt x="804" y="906"/>
                    </a:lnTo>
                    <a:lnTo>
                      <a:pt x="774" y="888"/>
                    </a:lnTo>
                    <a:lnTo>
                      <a:pt x="792" y="846"/>
                    </a:lnTo>
                    <a:lnTo>
                      <a:pt x="750" y="834"/>
                    </a:lnTo>
                    <a:lnTo>
                      <a:pt x="768" y="804"/>
                    </a:lnTo>
                    <a:lnTo>
                      <a:pt x="666" y="564"/>
                    </a:lnTo>
                    <a:lnTo>
                      <a:pt x="642" y="522"/>
                    </a:lnTo>
                    <a:lnTo>
                      <a:pt x="636" y="480"/>
                    </a:lnTo>
                    <a:lnTo>
                      <a:pt x="594" y="408"/>
                    </a:lnTo>
                    <a:lnTo>
                      <a:pt x="546" y="366"/>
                    </a:lnTo>
                    <a:lnTo>
                      <a:pt x="522" y="300"/>
                    </a:lnTo>
                    <a:lnTo>
                      <a:pt x="510" y="294"/>
                    </a:lnTo>
                    <a:lnTo>
                      <a:pt x="498" y="264"/>
                    </a:lnTo>
                    <a:lnTo>
                      <a:pt x="468" y="252"/>
                    </a:lnTo>
                    <a:lnTo>
                      <a:pt x="468" y="228"/>
                    </a:lnTo>
                    <a:lnTo>
                      <a:pt x="456" y="216"/>
                    </a:lnTo>
                    <a:lnTo>
                      <a:pt x="462" y="204"/>
                    </a:lnTo>
                    <a:lnTo>
                      <a:pt x="468" y="180"/>
                    </a:lnTo>
                    <a:lnTo>
                      <a:pt x="420" y="114"/>
                    </a:lnTo>
                    <a:lnTo>
                      <a:pt x="300" y="150"/>
                    </a:lnTo>
                    <a:lnTo>
                      <a:pt x="312" y="168"/>
                    </a:lnTo>
                    <a:lnTo>
                      <a:pt x="282" y="180"/>
                    </a:lnTo>
                    <a:lnTo>
                      <a:pt x="276" y="222"/>
                    </a:lnTo>
                    <a:lnTo>
                      <a:pt x="258" y="252"/>
                    </a:lnTo>
                    <a:lnTo>
                      <a:pt x="228" y="246"/>
                    </a:lnTo>
                    <a:lnTo>
                      <a:pt x="138" y="300"/>
                    </a:lnTo>
                    <a:lnTo>
                      <a:pt x="132" y="216"/>
                    </a:lnTo>
                    <a:lnTo>
                      <a:pt x="30" y="60"/>
                    </a:lnTo>
                    <a:lnTo>
                      <a:pt x="24" y="30"/>
                    </a:lnTo>
                    <a:lnTo>
                      <a:pt x="0" y="0"/>
                    </a:lnTo>
                    <a:lnTo>
                      <a:pt x="120" y="24"/>
                    </a:lnTo>
                    <a:lnTo>
                      <a:pt x="246" y="42"/>
                    </a:lnTo>
                    <a:lnTo>
                      <a:pt x="372" y="60"/>
                    </a:lnTo>
                    <a:lnTo>
                      <a:pt x="492" y="78"/>
                    </a:lnTo>
                    <a:lnTo>
                      <a:pt x="528" y="78"/>
                    </a:lnTo>
                    <a:lnTo>
                      <a:pt x="588" y="90"/>
                    </a:lnTo>
                    <a:lnTo>
                      <a:pt x="636" y="96"/>
                    </a:lnTo>
                    <a:lnTo>
                      <a:pt x="768" y="108"/>
                    </a:lnTo>
                    <a:lnTo>
                      <a:pt x="906" y="120"/>
                    </a:lnTo>
                    <a:lnTo>
                      <a:pt x="1044" y="126"/>
                    </a:lnTo>
                    <a:lnTo>
                      <a:pt x="1182" y="138"/>
                    </a:lnTo>
                    <a:lnTo>
                      <a:pt x="1314" y="144"/>
                    </a:lnTo>
                    <a:lnTo>
                      <a:pt x="1452" y="144"/>
                    </a:lnTo>
                    <a:lnTo>
                      <a:pt x="1590" y="144"/>
                    </a:lnTo>
                    <a:lnTo>
                      <a:pt x="1728" y="144"/>
                    </a:lnTo>
                    <a:lnTo>
                      <a:pt x="1878" y="144"/>
                    </a:lnTo>
                    <a:lnTo>
                      <a:pt x="2034" y="138"/>
                    </a:lnTo>
                    <a:lnTo>
                      <a:pt x="2196" y="132"/>
                    </a:lnTo>
                    <a:lnTo>
                      <a:pt x="2352" y="120"/>
                    </a:lnTo>
                    <a:lnTo>
                      <a:pt x="2376" y="414"/>
                    </a:lnTo>
                    <a:lnTo>
                      <a:pt x="2400" y="708"/>
                    </a:lnTo>
                    <a:lnTo>
                      <a:pt x="2430" y="1008"/>
                    </a:lnTo>
                    <a:lnTo>
                      <a:pt x="2454" y="1302"/>
                    </a:lnTo>
                    <a:lnTo>
                      <a:pt x="2478" y="1602"/>
                    </a:lnTo>
                    <a:lnTo>
                      <a:pt x="2478" y="1650"/>
                    </a:lnTo>
                    <a:lnTo>
                      <a:pt x="2496" y="1656"/>
                    </a:lnTo>
                    <a:lnTo>
                      <a:pt x="2496" y="1668"/>
                    </a:lnTo>
                    <a:lnTo>
                      <a:pt x="2508" y="1674"/>
                    </a:lnTo>
                    <a:lnTo>
                      <a:pt x="2526" y="1686"/>
                    </a:lnTo>
                    <a:lnTo>
                      <a:pt x="2520" y="1698"/>
                    </a:lnTo>
                    <a:lnTo>
                      <a:pt x="2496" y="1698"/>
                    </a:lnTo>
                    <a:lnTo>
                      <a:pt x="2502" y="1710"/>
                    </a:lnTo>
                    <a:lnTo>
                      <a:pt x="2502" y="1716"/>
                    </a:lnTo>
                    <a:lnTo>
                      <a:pt x="2508" y="1716"/>
                    </a:lnTo>
                    <a:lnTo>
                      <a:pt x="2520" y="1734"/>
                    </a:lnTo>
                    <a:lnTo>
                      <a:pt x="2526" y="1746"/>
                    </a:lnTo>
                    <a:lnTo>
                      <a:pt x="2550" y="1752"/>
                    </a:lnTo>
                    <a:lnTo>
                      <a:pt x="2580" y="1752"/>
                    </a:lnTo>
                    <a:lnTo>
                      <a:pt x="2586" y="1770"/>
                    </a:lnTo>
                    <a:lnTo>
                      <a:pt x="2604" y="1788"/>
                    </a:lnTo>
                    <a:lnTo>
                      <a:pt x="2634" y="1800"/>
                    </a:lnTo>
                    <a:lnTo>
                      <a:pt x="2640" y="1800"/>
                    </a:lnTo>
                    <a:lnTo>
                      <a:pt x="2640" y="1782"/>
                    </a:lnTo>
                    <a:lnTo>
                      <a:pt x="2646" y="1776"/>
                    </a:lnTo>
                    <a:lnTo>
                      <a:pt x="2682" y="1800"/>
                    </a:lnTo>
                    <a:lnTo>
                      <a:pt x="2676" y="1818"/>
                    </a:lnTo>
                    <a:lnTo>
                      <a:pt x="2694" y="1824"/>
                    </a:lnTo>
                    <a:lnTo>
                      <a:pt x="2694" y="1836"/>
                    </a:lnTo>
                    <a:lnTo>
                      <a:pt x="2706" y="1860"/>
                    </a:lnTo>
                    <a:lnTo>
                      <a:pt x="2724" y="1854"/>
                    </a:lnTo>
                    <a:lnTo>
                      <a:pt x="2736" y="1866"/>
                    </a:lnTo>
                    <a:lnTo>
                      <a:pt x="2736" y="1878"/>
                    </a:lnTo>
                    <a:lnTo>
                      <a:pt x="2748" y="1890"/>
                    </a:lnTo>
                    <a:lnTo>
                      <a:pt x="2760" y="1908"/>
                    </a:lnTo>
                    <a:lnTo>
                      <a:pt x="2754" y="1920"/>
                    </a:lnTo>
                    <a:lnTo>
                      <a:pt x="2766" y="1932"/>
                    </a:lnTo>
                    <a:lnTo>
                      <a:pt x="2766" y="1944"/>
                    </a:lnTo>
                    <a:lnTo>
                      <a:pt x="2778" y="1950"/>
                    </a:lnTo>
                    <a:lnTo>
                      <a:pt x="2772" y="1962"/>
                    </a:lnTo>
                    <a:lnTo>
                      <a:pt x="2778" y="1980"/>
                    </a:lnTo>
                    <a:lnTo>
                      <a:pt x="2790" y="1968"/>
                    </a:lnTo>
                    <a:lnTo>
                      <a:pt x="2802" y="1968"/>
                    </a:lnTo>
                    <a:lnTo>
                      <a:pt x="2808" y="1944"/>
                    </a:lnTo>
                    <a:lnTo>
                      <a:pt x="2826" y="1962"/>
                    </a:lnTo>
                    <a:lnTo>
                      <a:pt x="2850" y="1962"/>
                    </a:lnTo>
                    <a:lnTo>
                      <a:pt x="2856" y="1974"/>
                    </a:lnTo>
                    <a:lnTo>
                      <a:pt x="2844" y="1998"/>
                    </a:lnTo>
                    <a:lnTo>
                      <a:pt x="2856" y="2010"/>
                    </a:lnTo>
                    <a:lnTo>
                      <a:pt x="2862" y="2010"/>
                    </a:lnTo>
                    <a:lnTo>
                      <a:pt x="2880" y="2028"/>
                    </a:lnTo>
                    <a:lnTo>
                      <a:pt x="2916" y="2022"/>
                    </a:lnTo>
                    <a:lnTo>
                      <a:pt x="2922" y="2010"/>
                    </a:lnTo>
                    <a:lnTo>
                      <a:pt x="2934" y="2040"/>
                    </a:lnTo>
                    <a:lnTo>
                      <a:pt x="2970" y="2070"/>
                    </a:lnTo>
                    <a:lnTo>
                      <a:pt x="2994" y="2118"/>
                    </a:lnTo>
                    <a:lnTo>
                      <a:pt x="3012" y="2112"/>
                    </a:lnTo>
                    <a:lnTo>
                      <a:pt x="3012" y="2106"/>
                    </a:lnTo>
                    <a:lnTo>
                      <a:pt x="3018" y="2094"/>
                    </a:lnTo>
                    <a:lnTo>
                      <a:pt x="3036" y="2094"/>
                    </a:lnTo>
                    <a:lnTo>
                      <a:pt x="3048" y="2112"/>
                    </a:lnTo>
                    <a:lnTo>
                      <a:pt x="3048" y="2124"/>
                    </a:lnTo>
                    <a:lnTo>
                      <a:pt x="3066" y="2136"/>
                    </a:lnTo>
                    <a:lnTo>
                      <a:pt x="3072" y="2142"/>
                    </a:lnTo>
                    <a:lnTo>
                      <a:pt x="3084" y="2148"/>
                    </a:lnTo>
                    <a:lnTo>
                      <a:pt x="3084" y="2160"/>
                    </a:lnTo>
                    <a:lnTo>
                      <a:pt x="3096" y="2166"/>
                    </a:lnTo>
                    <a:lnTo>
                      <a:pt x="3102" y="2184"/>
                    </a:lnTo>
                    <a:lnTo>
                      <a:pt x="3108" y="2202"/>
                    </a:lnTo>
                    <a:lnTo>
                      <a:pt x="3144" y="2214"/>
                    </a:lnTo>
                    <a:lnTo>
                      <a:pt x="3150" y="2220"/>
                    </a:lnTo>
                    <a:lnTo>
                      <a:pt x="3156" y="2238"/>
                    </a:lnTo>
                    <a:lnTo>
                      <a:pt x="3162" y="2250"/>
                    </a:lnTo>
                    <a:lnTo>
                      <a:pt x="3192" y="2250"/>
                    </a:lnTo>
                    <a:lnTo>
                      <a:pt x="3198" y="2262"/>
                    </a:lnTo>
                    <a:lnTo>
                      <a:pt x="3222" y="2274"/>
                    </a:lnTo>
                    <a:lnTo>
                      <a:pt x="3234" y="2286"/>
                    </a:lnTo>
                    <a:lnTo>
                      <a:pt x="3222" y="2304"/>
                    </a:lnTo>
                    <a:lnTo>
                      <a:pt x="3240" y="2316"/>
                    </a:lnTo>
                    <a:lnTo>
                      <a:pt x="3258" y="2322"/>
                    </a:lnTo>
                    <a:lnTo>
                      <a:pt x="3264" y="2328"/>
                    </a:lnTo>
                    <a:lnTo>
                      <a:pt x="3270" y="2322"/>
                    </a:lnTo>
                    <a:lnTo>
                      <a:pt x="3276" y="2328"/>
                    </a:lnTo>
                    <a:lnTo>
                      <a:pt x="3288" y="2340"/>
                    </a:lnTo>
                    <a:lnTo>
                      <a:pt x="3282" y="2346"/>
                    </a:lnTo>
                    <a:lnTo>
                      <a:pt x="3300" y="2370"/>
                    </a:lnTo>
                    <a:lnTo>
                      <a:pt x="3318" y="2352"/>
                    </a:lnTo>
                    <a:lnTo>
                      <a:pt x="3330" y="2358"/>
                    </a:lnTo>
                    <a:lnTo>
                      <a:pt x="3366" y="2394"/>
                    </a:lnTo>
                    <a:lnTo>
                      <a:pt x="3378" y="2400"/>
                    </a:lnTo>
                    <a:lnTo>
                      <a:pt x="3372" y="2406"/>
                    </a:lnTo>
                    <a:lnTo>
                      <a:pt x="3384" y="2418"/>
                    </a:lnTo>
                    <a:lnTo>
                      <a:pt x="3396" y="2460"/>
                    </a:lnTo>
                    <a:lnTo>
                      <a:pt x="3408" y="2472"/>
                    </a:lnTo>
                    <a:lnTo>
                      <a:pt x="3414" y="2490"/>
                    </a:lnTo>
                    <a:lnTo>
                      <a:pt x="3408" y="2496"/>
                    </a:lnTo>
                    <a:lnTo>
                      <a:pt x="3408" y="2508"/>
                    </a:lnTo>
                    <a:lnTo>
                      <a:pt x="3420" y="2538"/>
                    </a:lnTo>
                    <a:lnTo>
                      <a:pt x="3420" y="2556"/>
                    </a:lnTo>
                    <a:lnTo>
                      <a:pt x="3420" y="2580"/>
                    </a:lnTo>
                    <a:lnTo>
                      <a:pt x="3414" y="2586"/>
                    </a:lnTo>
                    <a:lnTo>
                      <a:pt x="3420" y="2598"/>
                    </a:lnTo>
                    <a:lnTo>
                      <a:pt x="3438" y="2592"/>
                    </a:lnTo>
                    <a:lnTo>
                      <a:pt x="3438" y="2622"/>
                    </a:lnTo>
                    <a:lnTo>
                      <a:pt x="3444" y="2634"/>
                    </a:lnTo>
                    <a:lnTo>
                      <a:pt x="3462" y="2646"/>
                    </a:lnTo>
                    <a:lnTo>
                      <a:pt x="3474" y="2664"/>
                    </a:lnTo>
                    <a:lnTo>
                      <a:pt x="3480" y="2664"/>
                    </a:lnTo>
                    <a:lnTo>
                      <a:pt x="3486" y="2676"/>
                    </a:lnTo>
                    <a:lnTo>
                      <a:pt x="3510" y="2676"/>
                    </a:lnTo>
                    <a:lnTo>
                      <a:pt x="3522" y="2682"/>
                    </a:lnTo>
                    <a:lnTo>
                      <a:pt x="3522" y="2694"/>
                    </a:lnTo>
                    <a:lnTo>
                      <a:pt x="3546" y="2706"/>
                    </a:lnTo>
                    <a:lnTo>
                      <a:pt x="3546" y="2718"/>
                    </a:lnTo>
                    <a:lnTo>
                      <a:pt x="3438" y="2736"/>
                    </a:lnTo>
                    <a:lnTo>
                      <a:pt x="3222" y="2766"/>
                    </a:lnTo>
                    <a:lnTo>
                      <a:pt x="3066" y="2790"/>
                    </a:lnTo>
                  </a:path>
                </a:pathLst>
              </a:custGeom>
              <a:grpFill/>
              <a:ln w="38100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49186" name="Text Box 47"/>
            <p:cNvSpPr txBox="1">
              <a:spLocks noChangeArrowheads="1"/>
            </p:cNvSpPr>
            <p:nvPr/>
          </p:nvSpPr>
          <p:spPr bwMode="auto">
            <a:xfrm>
              <a:off x="2006" y="587"/>
              <a:ext cx="700" cy="27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GB" sz="1800" dirty="0">
                  <a:latin typeface="Comic Sans MS" pitchFamily="66" charset="0"/>
                </a:rPr>
                <a:t>95Mha</a:t>
              </a:r>
            </a:p>
          </p:txBody>
        </p:sp>
      </p:grpSp>
      <p:grpSp>
        <p:nvGrpSpPr>
          <p:cNvPr id="4" name="Group 48"/>
          <p:cNvGrpSpPr>
            <a:grpSpLocks/>
          </p:cNvGrpSpPr>
          <p:nvPr/>
        </p:nvGrpSpPr>
        <p:grpSpPr bwMode="auto">
          <a:xfrm>
            <a:off x="3779912" y="2636912"/>
            <a:ext cx="4162400" cy="3436665"/>
            <a:chOff x="1392" y="816"/>
            <a:chExt cx="3264" cy="2647"/>
          </a:xfrm>
        </p:grpSpPr>
        <p:sp>
          <p:nvSpPr>
            <p:cNvPr id="227377" name="Freeform 49"/>
            <p:cNvSpPr>
              <a:spLocks noChangeAspect="1"/>
            </p:cNvSpPr>
            <p:nvPr/>
          </p:nvSpPr>
          <p:spPr bwMode="auto">
            <a:xfrm>
              <a:off x="1392" y="816"/>
              <a:ext cx="3264" cy="2647"/>
            </a:xfrm>
            <a:custGeom>
              <a:avLst/>
              <a:gdLst/>
              <a:ahLst/>
              <a:cxnLst>
                <a:cxn ang="0">
                  <a:pos x="2088" y="2862"/>
                </a:cxn>
                <a:cxn ang="0">
                  <a:pos x="2100" y="2796"/>
                </a:cxn>
                <a:cxn ang="0">
                  <a:pos x="2046" y="2724"/>
                </a:cxn>
                <a:cxn ang="0">
                  <a:pos x="1962" y="2724"/>
                </a:cxn>
                <a:cxn ang="0">
                  <a:pos x="1920" y="2628"/>
                </a:cxn>
                <a:cxn ang="0">
                  <a:pos x="1842" y="2682"/>
                </a:cxn>
                <a:cxn ang="0">
                  <a:pos x="1818" y="2532"/>
                </a:cxn>
                <a:cxn ang="0">
                  <a:pos x="1752" y="2514"/>
                </a:cxn>
                <a:cxn ang="0">
                  <a:pos x="1770" y="2466"/>
                </a:cxn>
                <a:cxn ang="0">
                  <a:pos x="1680" y="2496"/>
                </a:cxn>
                <a:cxn ang="0">
                  <a:pos x="1608" y="2514"/>
                </a:cxn>
                <a:cxn ang="0">
                  <a:pos x="1662" y="2418"/>
                </a:cxn>
                <a:cxn ang="0">
                  <a:pos x="1644" y="2454"/>
                </a:cxn>
                <a:cxn ang="0">
                  <a:pos x="1524" y="2406"/>
                </a:cxn>
                <a:cxn ang="0">
                  <a:pos x="1434" y="2412"/>
                </a:cxn>
                <a:cxn ang="0">
                  <a:pos x="1410" y="2370"/>
                </a:cxn>
                <a:cxn ang="0">
                  <a:pos x="1368" y="2352"/>
                </a:cxn>
                <a:cxn ang="0">
                  <a:pos x="1374" y="2292"/>
                </a:cxn>
                <a:cxn ang="0">
                  <a:pos x="1506" y="2208"/>
                </a:cxn>
                <a:cxn ang="0">
                  <a:pos x="1374" y="2208"/>
                </a:cxn>
                <a:cxn ang="0">
                  <a:pos x="1320" y="2220"/>
                </a:cxn>
                <a:cxn ang="0">
                  <a:pos x="1368" y="2112"/>
                </a:cxn>
                <a:cxn ang="0">
                  <a:pos x="1488" y="2106"/>
                </a:cxn>
                <a:cxn ang="0">
                  <a:pos x="1452" y="1980"/>
                </a:cxn>
                <a:cxn ang="0">
                  <a:pos x="1344" y="2046"/>
                </a:cxn>
                <a:cxn ang="0">
                  <a:pos x="1308" y="2052"/>
                </a:cxn>
                <a:cxn ang="0">
                  <a:pos x="1266" y="1992"/>
                </a:cxn>
                <a:cxn ang="0">
                  <a:pos x="1224" y="1848"/>
                </a:cxn>
                <a:cxn ang="0">
                  <a:pos x="1170" y="1764"/>
                </a:cxn>
                <a:cxn ang="0">
                  <a:pos x="1230" y="1782"/>
                </a:cxn>
                <a:cxn ang="0">
                  <a:pos x="1320" y="1800"/>
                </a:cxn>
                <a:cxn ang="0">
                  <a:pos x="1212" y="1680"/>
                </a:cxn>
                <a:cxn ang="0">
                  <a:pos x="1164" y="1656"/>
                </a:cxn>
                <a:cxn ang="0">
                  <a:pos x="1074" y="1734"/>
                </a:cxn>
                <a:cxn ang="0">
                  <a:pos x="1044" y="1614"/>
                </a:cxn>
                <a:cxn ang="0">
                  <a:pos x="984" y="1566"/>
                </a:cxn>
                <a:cxn ang="0">
                  <a:pos x="966" y="1476"/>
                </a:cxn>
                <a:cxn ang="0">
                  <a:pos x="1020" y="1500"/>
                </a:cxn>
                <a:cxn ang="0">
                  <a:pos x="1008" y="1416"/>
                </a:cxn>
                <a:cxn ang="0">
                  <a:pos x="1062" y="1314"/>
                </a:cxn>
                <a:cxn ang="0">
                  <a:pos x="1068" y="1278"/>
                </a:cxn>
                <a:cxn ang="0">
                  <a:pos x="1038" y="1260"/>
                </a:cxn>
                <a:cxn ang="0">
                  <a:pos x="846" y="960"/>
                </a:cxn>
                <a:cxn ang="0">
                  <a:pos x="546" y="366"/>
                </a:cxn>
                <a:cxn ang="0">
                  <a:pos x="312" y="168"/>
                </a:cxn>
                <a:cxn ang="0">
                  <a:pos x="246" y="42"/>
                </a:cxn>
                <a:cxn ang="0">
                  <a:pos x="1452" y="144"/>
                </a:cxn>
                <a:cxn ang="0">
                  <a:pos x="2478" y="1602"/>
                </a:cxn>
                <a:cxn ang="0">
                  <a:pos x="2520" y="1734"/>
                </a:cxn>
                <a:cxn ang="0">
                  <a:pos x="2676" y="1818"/>
                </a:cxn>
                <a:cxn ang="0">
                  <a:pos x="2766" y="1944"/>
                </a:cxn>
                <a:cxn ang="0">
                  <a:pos x="2856" y="2010"/>
                </a:cxn>
                <a:cxn ang="0">
                  <a:pos x="3036" y="2094"/>
                </a:cxn>
                <a:cxn ang="0">
                  <a:pos x="3150" y="2220"/>
                </a:cxn>
                <a:cxn ang="0">
                  <a:pos x="3270" y="2322"/>
                </a:cxn>
                <a:cxn ang="0">
                  <a:pos x="3396" y="2460"/>
                </a:cxn>
                <a:cxn ang="0">
                  <a:pos x="3438" y="2622"/>
                </a:cxn>
                <a:cxn ang="0">
                  <a:pos x="3438" y="2736"/>
                </a:cxn>
              </a:cxnLst>
              <a:rect l="0" t="0" r="r" b="b"/>
              <a:pathLst>
                <a:path w="3546" h="2868">
                  <a:moveTo>
                    <a:pt x="3066" y="2790"/>
                  </a:moveTo>
                  <a:lnTo>
                    <a:pt x="3000" y="2796"/>
                  </a:lnTo>
                  <a:lnTo>
                    <a:pt x="2874" y="2808"/>
                  </a:lnTo>
                  <a:lnTo>
                    <a:pt x="2772" y="2820"/>
                  </a:lnTo>
                  <a:lnTo>
                    <a:pt x="2604" y="2838"/>
                  </a:lnTo>
                  <a:lnTo>
                    <a:pt x="2442" y="2850"/>
                  </a:lnTo>
                  <a:lnTo>
                    <a:pt x="2130" y="2868"/>
                  </a:lnTo>
                  <a:lnTo>
                    <a:pt x="2118" y="2862"/>
                  </a:lnTo>
                  <a:lnTo>
                    <a:pt x="2118" y="2850"/>
                  </a:lnTo>
                  <a:lnTo>
                    <a:pt x="2106" y="2850"/>
                  </a:lnTo>
                  <a:lnTo>
                    <a:pt x="2088" y="2862"/>
                  </a:lnTo>
                  <a:lnTo>
                    <a:pt x="2088" y="2868"/>
                  </a:lnTo>
                  <a:lnTo>
                    <a:pt x="2070" y="2856"/>
                  </a:lnTo>
                  <a:lnTo>
                    <a:pt x="2088" y="2832"/>
                  </a:lnTo>
                  <a:lnTo>
                    <a:pt x="2076" y="2844"/>
                  </a:lnTo>
                  <a:lnTo>
                    <a:pt x="2058" y="2838"/>
                  </a:lnTo>
                  <a:lnTo>
                    <a:pt x="2058" y="2820"/>
                  </a:lnTo>
                  <a:lnTo>
                    <a:pt x="2070" y="2820"/>
                  </a:lnTo>
                  <a:lnTo>
                    <a:pt x="2052" y="2802"/>
                  </a:lnTo>
                  <a:lnTo>
                    <a:pt x="2064" y="2802"/>
                  </a:lnTo>
                  <a:lnTo>
                    <a:pt x="2064" y="2796"/>
                  </a:lnTo>
                  <a:lnTo>
                    <a:pt x="2100" y="2796"/>
                  </a:lnTo>
                  <a:lnTo>
                    <a:pt x="2112" y="2760"/>
                  </a:lnTo>
                  <a:lnTo>
                    <a:pt x="2106" y="2754"/>
                  </a:lnTo>
                  <a:lnTo>
                    <a:pt x="2106" y="2778"/>
                  </a:lnTo>
                  <a:lnTo>
                    <a:pt x="2100" y="2790"/>
                  </a:lnTo>
                  <a:lnTo>
                    <a:pt x="2046" y="2790"/>
                  </a:lnTo>
                  <a:lnTo>
                    <a:pt x="2040" y="2778"/>
                  </a:lnTo>
                  <a:lnTo>
                    <a:pt x="2052" y="2766"/>
                  </a:lnTo>
                  <a:lnTo>
                    <a:pt x="2046" y="2742"/>
                  </a:lnTo>
                  <a:lnTo>
                    <a:pt x="2058" y="2700"/>
                  </a:lnTo>
                  <a:lnTo>
                    <a:pt x="2046" y="2706"/>
                  </a:lnTo>
                  <a:lnTo>
                    <a:pt x="2046" y="2724"/>
                  </a:lnTo>
                  <a:lnTo>
                    <a:pt x="2010" y="2748"/>
                  </a:lnTo>
                  <a:lnTo>
                    <a:pt x="2010" y="2766"/>
                  </a:lnTo>
                  <a:lnTo>
                    <a:pt x="2004" y="2778"/>
                  </a:lnTo>
                  <a:lnTo>
                    <a:pt x="1968" y="2760"/>
                  </a:lnTo>
                  <a:lnTo>
                    <a:pt x="1944" y="2760"/>
                  </a:lnTo>
                  <a:lnTo>
                    <a:pt x="1914" y="2718"/>
                  </a:lnTo>
                  <a:lnTo>
                    <a:pt x="1920" y="2694"/>
                  </a:lnTo>
                  <a:lnTo>
                    <a:pt x="1932" y="2694"/>
                  </a:lnTo>
                  <a:lnTo>
                    <a:pt x="1950" y="2718"/>
                  </a:lnTo>
                  <a:lnTo>
                    <a:pt x="1962" y="2748"/>
                  </a:lnTo>
                  <a:lnTo>
                    <a:pt x="1962" y="2724"/>
                  </a:lnTo>
                  <a:lnTo>
                    <a:pt x="1986" y="2718"/>
                  </a:lnTo>
                  <a:lnTo>
                    <a:pt x="1998" y="2700"/>
                  </a:lnTo>
                  <a:lnTo>
                    <a:pt x="1956" y="2718"/>
                  </a:lnTo>
                  <a:lnTo>
                    <a:pt x="1938" y="2688"/>
                  </a:lnTo>
                  <a:lnTo>
                    <a:pt x="1944" y="2658"/>
                  </a:lnTo>
                  <a:lnTo>
                    <a:pt x="1932" y="2634"/>
                  </a:lnTo>
                  <a:lnTo>
                    <a:pt x="1962" y="2604"/>
                  </a:lnTo>
                  <a:lnTo>
                    <a:pt x="1950" y="2592"/>
                  </a:lnTo>
                  <a:lnTo>
                    <a:pt x="1926" y="2574"/>
                  </a:lnTo>
                  <a:lnTo>
                    <a:pt x="1950" y="2604"/>
                  </a:lnTo>
                  <a:lnTo>
                    <a:pt x="1920" y="2628"/>
                  </a:lnTo>
                  <a:lnTo>
                    <a:pt x="1926" y="2646"/>
                  </a:lnTo>
                  <a:lnTo>
                    <a:pt x="1938" y="2658"/>
                  </a:lnTo>
                  <a:lnTo>
                    <a:pt x="1938" y="2670"/>
                  </a:lnTo>
                  <a:lnTo>
                    <a:pt x="1926" y="2676"/>
                  </a:lnTo>
                  <a:lnTo>
                    <a:pt x="1920" y="2646"/>
                  </a:lnTo>
                  <a:lnTo>
                    <a:pt x="1914" y="2658"/>
                  </a:lnTo>
                  <a:lnTo>
                    <a:pt x="1914" y="2670"/>
                  </a:lnTo>
                  <a:lnTo>
                    <a:pt x="1908" y="2676"/>
                  </a:lnTo>
                  <a:lnTo>
                    <a:pt x="1884" y="2682"/>
                  </a:lnTo>
                  <a:lnTo>
                    <a:pt x="1878" y="2694"/>
                  </a:lnTo>
                  <a:lnTo>
                    <a:pt x="1842" y="2682"/>
                  </a:lnTo>
                  <a:lnTo>
                    <a:pt x="1836" y="2670"/>
                  </a:lnTo>
                  <a:lnTo>
                    <a:pt x="1806" y="2640"/>
                  </a:lnTo>
                  <a:lnTo>
                    <a:pt x="1788" y="2616"/>
                  </a:lnTo>
                  <a:lnTo>
                    <a:pt x="1812" y="2634"/>
                  </a:lnTo>
                  <a:lnTo>
                    <a:pt x="1812" y="2622"/>
                  </a:lnTo>
                  <a:lnTo>
                    <a:pt x="1818" y="2610"/>
                  </a:lnTo>
                  <a:lnTo>
                    <a:pt x="1812" y="2604"/>
                  </a:lnTo>
                  <a:lnTo>
                    <a:pt x="1824" y="2592"/>
                  </a:lnTo>
                  <a:lnTo>
                    <a:pt x="1824" y="2568"/>
                  </a:lnTo>
                  <a:lnTo>
                    <a:pt x="1806" y="2550"/>
                  </a:lnTo>
                  <a:lnTo>
                    <a:pt x="1818" y="2532"/>
                  </a:lnTo>
                  <a:lnTo>
                    <a:pt x="1848" y="2520"/>
                  </a:lnTo>
                  <a:lnTo>
                    <a:pt x="1866" y="2502"/>
                  </a:lnTo>
                  <a:lnTo>
                    <a:pt x="1830" y="2526"/>
                  </a:lnTo>
                  <a:lnTo>
                    <a:pt x="1812" y="2526"/>
                  </a:lnTo>
                  <a:lnTo>
                    <a:pt x="1788" y="2556"/>
                  </a:lnTo>
                  <a:lnTo>
                    <a:pt x="1770" y="2550"/>
                  </a:lnTo>
                  <a:lnTo>
                    <a:pt x="1770" y="2538"/>
                  </a:lnTo>
                  <a:lnTo>
                    <a:pt x="1764" y="2526"/>
                  </a:lnTo>
                  <a:lnTo>
                    <a:pt x="1764" y="2544"/>
                  </a:lnTo>
                  <a:lnTo>
                    <a:pt x="1752" y="2550"/>
                  </a:lnTo>
                  <a:lnTo>
                    <a:pt x="1752" y="2514"/>
                  </a:lnTo>
                  <a:lnTo>
                    <a:pt x="1764" y="2508"/>
                  </a:lnTo>
                  <a:lnTo>
                    <a:pt x="1782" y="2484"/>
                  </a:lnTo>
                  <a:lnTo>
                    <a:pt x="1782" y="2460"/>
                  </a:lnTo>
                  <a:lnTo>
                    <a:pt x="1788" y="2454"/>
                  </a:lnTo>
                  <a:lnTo>
                    <a:pt x="1776" y="2436"/>
                  </a:lnTo>
                  <a:lnTo>
                    <a:pt x="1794" y="2412"/>
                  </a:lnTo>
                  <a:lnTo>
                    <a:pt x="1782" y="2400"/>
                  </a:lnTo>
                  <a:lnTo>
                    <a:pt x="1776" y="2424"/>
                  </a:lnTo>
                  <a:lnTo>
                    <a:pt x="1764" y="2430"/>
                  </a:lnTo>
                  <a:lnTo>
                    <a:pt x="1776" y="2448"/>
                  </a:lnTo>
                  <a:lnTo>
                    <a:pt x="1770" y="2466"/>
                  </a:lnTo>
                  <a:lnTo>
                    <a:pt x="1776" y="2478"/>
                  </a:lnTo>
                  <a:lnTo>
                    <a:pt x="1746" y="2508"/>
                  </a:lnTo>
                  <a:lnTo>
                    <a:pt x="1746" y="2520"/>
                  </a:lnTo>
                  <a:lnTo>
                    <a:pt x="1734" y="2532"/>
                  </a:lnTo>
                  <a:lnTo>
                    <a:pt x="1722" y="2514"/>
                  </a:lnTo>
                  <a:lnTo>
                    <a:pt x="1722" y="2508"/>
                  </a:lnTo>
                  <a:lnTo>
                    <a:pt x="1710" y="2514"/>
                  </a:lnTo>
                  <a:lnTo>
                    <a:pt x="1704" y="2496"/>
                  </a:lnTo>
                  <a:lnTo>
                    <a:pt x="1692" y="2514"/>
                  </a:lnTo>
                  <a:lnTo>
                    <a:pt x="1668" y="2520"/>
                  </a:lnTo>
                  <a:lnTo>
                    <a:pt x="1680" y="2496"/>
                  </a:lnTo>
                  <a:lnTo>
                    <a:pt x="1674" y="2478"/>
                  </a:lnTo>
                  <a:lnTo>
                    <a:pt x="1692" y="2454"/>
                  </a:lnTo>
                  <a:lnTo>
                    <a:pt x="1674" y="2466"/>
                  </a:lnTo>
                  <a:lnTo>
                    <a:pt x="1668" y="2496"/>
                  </a:lnTo>
                  <a:lnTo>
                    <a:pt x="1662" y="2508"/>
                  </a:lnTo>
                  <a:lnTo>
                    <a:pt x="1662" y="2514"/>
                  </a:lnTo>
                  <a:lnTo>
                    <a:pt x="1650" y="2526"/>
                  </a:lnTo>
                  <a:lnTo>
                    <a:pt x="1638" y="2508"/>
                  </a:lnTo>
                  <a:lnTo>
                    <a:pt x="1644" y="2502"/>
                  </a:lnTo>
                  <a:lnTo>
                    <a:pt x="1632" y="2502"/>
                  </a:lnTo>
                  <a:lnTo>
                    <a:pt x="1608" y="2514"/>
                  </a:lnTo>
                  <a:lnTo>
                    <a:pt x="1560" y="2508"/>
                  </a:lnTo>
                  <a:lnTo>
                    <a:pt x="1566" y="2502"/>
                  </a:lnTo>
                  <a:lnTo>
                    <a:pt x="1578" y="2502"/>
                  </a:lnTo>
                  <a:lnTo>
                    <a:pt x="1578" y="2490"/>
                  </a:lnTo>
                  <a:lnTo>
                    <a:pt x="1614" y="2478"/>
                  </a:lnTo>
                  <a:lnTo>
                    <a:pt x="1572" y="2484"/>
                  </a:lnTo>
                  <a:lnTo>
                    <a:pt x="1560" y="2478"/>
                  </a:lnTo>
                  <a:lnTo>
                    <a:pt x="1650" y="2466"/>
                  </a:lnTo>
                  <a:lnTo>
                    <a:pt x="1656" y="2448"/>
                  </a:lnTo>
                  <a:lnTo>
                    <a:pt x="1662" y="2442"/>
                  </a:lnTo>
                  <a:lnTo>
                    <a:pt x="1662" y="2418"/>
                  </a:lnTo>
                  <a:lnTo>
                    <a:pt x="1674" y="2418"/>
                  </a:lnTo>
                  <a:lnTo>
                    <a:pt x="1680" y="2400"/>
                  </a:lnTo>
                  <a:lnTo>
                    <a:pt x="1674" y="2376"/>
                  </a:lnTo>
                  <a:lnTo>
                    <a:pt x="1662" y="2358"/>
                  </a:lnTo>
                  <a:lnTo>
                    <a:pt x="1668" y="2394"/>
                  </a:lnTo>
                  <a:lnTo>
                    <a:pt x="1674" y="2400"/>
                  </a:lnTo>
                  <a:lnTo>
                    <a:pt x="1656" y="2418"/>
                  </a:lnTo>
                  <a:lnTo>
                    <a:pt x="1656" y="2430"/>
                  </a:lnTo>
                  <a:lnTo>
                    <a:pt x="1662" y="2436"/>
                  </a:lnTo>
                  <a:lnTo>
                    <a:pt x="1650" y="2442"/>
                  </a:lnTo>
                  <a:lnTo>
                    <a:pt x="1644" y="2454"/>
                  </a:lnTo>
                  <a:lnTo>
                    <a:pt x="1614" y="2466"/>
                  </a:lnTo>
                  <a:lnTo>
                    <a:pt x="1602" y="2454"/>
                  </a:lnTo>
                  <a:lnTo>
                    <a:pt x="1572" y="2466"/>
                  </a:lnTo>
                  <a:lnTo>
                    <a:pt x="1572" y="2454"/>
                  </a:lnTo>
                  <a:lnTo>
                    <a:pt x="1602" y="2436"/>
                  </a:lnTo>
                  <a:lnTo>
                    <a:pt x="1572" y="2442"/>
                  </a:lnTo>
                  <a:lnTo>
                    <a:pt x="1578" y="2418"/>
                  </a:lnTo>
                  <a:lnTo>
                    <a:pt x="1524" y="2430"/>
                  </a:lnTo>
                  <a:lnTo>
                    <a:pt x="1518" y="2424"/>
                  </a:lnTo>
                  <a:lnTo>
                    <a:pt x="1518" y="2412"/>
                  </a:lnTo>
                  <a:lnTo>
                    <a:pt x="1524" y="2406"/>
                  </a:lnTo>
                  <a:lnTo>
                    <a:pt x="1566" y="2412"/>
                  </a:lnTo>
                  <a:lnTo>
                    <a:pt x="1578" y="2400"/>
                  </a:lnTo>
                  <a:lnTo>
                    <a:pt x="1530" y="2394"/>
                  </a:lnTo>
                  <a:lnTo>
                    <a:pt x="1524" y="2364"/>
                  </a:lnTo>
                  <a:lnTo>
                    <a:pt x="1518" y="2382"/>
                  </a:lnTo>
                  <a:lnTo>
                    <a:pt x="1518" y="2400"/>
                  </a:lnTo>
                  <a:lnTo>
                    <a:pt x="1500" y="2418"/>
                  </a:lnTo>
                  <a:lnTo>
                    <a:pt x="1470" y="2400"/>
                  </a:lnTo>
                  <a:lnTo>
                    <a:pt x="1458" y="2406"/>
                  </a:lnTo>
                  <a:lnTo>
                    <a:pt x="1416" y="2400"/>
                  </a:lnTo>
                  <a:lnTo>
                    <a:pt x="1434" y="2412"/>
                  </a:lnTo>
                  <a:lnTo>
                    <a:pt x="1458" y="2412"/>
                  </a:lnTo>
                  <a:lnTo>
                    <a:pt x="1440" y="2430"/>
                  </a:lnTo>
                  <a:lnTo>
                    <a:pt x="1404" y="2406"/>
                  </a:lnTo>
                  <a:lnTo>
                    <a:pt x="1386" y="2400"/>
                  </a:lnTo>
                  <a:lnTo>
                    <a:pt x="1380" y="2394"/>
                  </a:lnTo>
                  <a:lnTo>
                    <a:pt x="1380" y="2388"/>
                  </a:lnTo>
                  <a:lnTo>
                    <a:pt x="1362" y="2382"/>
                  </a:lnTo>
                  <a:lnTo>
                    <a:pt x="1368" y="2358"/>
                  </a:lnTo>
                  <a:lnTo>
                    <a:pt x="1386" y="2370"/>
                  </a:lnTo>
                  <a:lnTo>
                    <a:pt x="1398" y="2370"/>
                  </a:lnTo>
                  <a:lnTo>
                    <a:pt x="1410" y="2370"/>
                  </a:lnTo>
                  <a:lnTo>
                    <a:pt x="1470" y="2364"/>
                  </a:lnTo>
                  <a:lnTo>
                    <a:pt x="1482" y="2370"/>
                  </a:lnTo>
                  <a:lnTo>
                    <a:pt x="1494" y="2382"/>
                  </a:lnTo>
                  <a:lnTo>
                    <a:pt x="1494" y="2376"/>
                  </a:lnTo>
                  <a:lnTo>
                    <a:pt x="1488" y="2364"/>
                  </a:lnTo>
                  <a:lnTo>
                    <a:pt x="1500" y="2346"/>
                  </a:lnTo>
                  <a:lnTo>
                    <a:pt x="1500" y="2334"/>
                  </a:lnTo>
                  <a:lnTo>
                    <a:pt x="1476" y="2364"/>
                  </a:lnTo>
                  <a:lnTo>
                    <a:pt x="1416" y="2370"/>
                  </a:lnTo>
                  <a:lnTo>
                    <a:pt x="1386" y="2364"/>
                  </a:lnTo>
                  <a:lnTo>
                    <a:pt x="1368" y="2352"/>
                  </a:lnTo>
                  <a:lnTo>
                    <a:pt x="1344" y="2358"/>
                  </a:lnTo>
                  <a:lnTo>
                    <a:pt x="1326" y="2340"/>
                  </a:lnTo>
                  <a:lnTo>
                    <a:pt x="1332" y="2316"/>
                  </a:lnTo>
                  <a:lnTo>
                    <a:pt x="1362" y="2310"/>
                  </a:lnTo>
                  <a:lnTo>
                    <a:pt x="1398" y="2310"/>
                  </a:lnTo>
                  <a:lnTo>
                    <a:pt x="1428" y="2304"/>
                  </a:lnTo>
                  <a:lnTo>
                    <a:pt x="1428" y="2286"/>
                  </a:lnTo>
                  <a:lnTo>
                    <a:pt x="1416" y="2304"/>
                  </a:lnTo>
                  <a:lnTo>
                    <a:pt x="1404" y="2310"/>
                  </a:lnTo>
                  <a:lnTo>
                    <a:pt x="1368" y="2304"/>
                  </a:lnTo>
                  <a:lnTo>
                    <a:pt x="1374" y="2292"/>
                  </a:lnTo>
                  <a:lnTo>
                    <a:pt x="1362" y="2298"/>
                  </a:lnTo>
                  <a:lnTo>
                    <a:pt x="1326" y="2298"/>
                  </a:lnTo>
                  <a:lnTo>
                    <a:pt x="1326" y="2292"/>
                  </a:lnTo>
                  <a:lnTo>
                    <a:pt x="1344" y="2286"/>
                  </a:lnTo>
                  <a:lnTo>
                    <a:pt x="1362" y="2268"/>
                  </a:lnTo>
                  <a:lnTo>
                    <a:pt x="1374" y="2232"/>
                  </a:lnTo>
                  <a:lnTo>
                    <a:pt x="1416" y="2220"/>
                  </a:lnTo>
                  <a:lnTo>
                    <a:pt x="1500" y="2220"/>
                  </a:lnTo>
                  <a:lnTo>
                    <a:pt x="1512" y="2208"/>
                  </a:lnTo>
                  <a:lnTo>
                    <a:pt x="1500" y="2184"/>
                  </a:lnTo>
                  <a:lnTo>
                    <a:pt x="1506" y="2208"/>
                  </a:lnTo>
                  <a:lnTo>
                    <a:pt x="1494" y="2220"/>
                  </a:lnTo>
                  <a:lnTo>
                    <a:pt x="1440" y="2208"/>
                  </a:lnTo>
                  <a:lnTo>
                    <a:pt x="1404" y="2214"/>
                  </a:lnTo>
                  <a:lnTo>
                    <a:pt x="1398" y="2208"/>
                  </a:lnTo>
                  <a:lnTo>
                    <a:pt x="1386" y="2214"/>
                  </a:lnTo>
                  <a:lnTo>
                    <a:pt x="1380" y="2196"/>
                  </a:lnTo>
                  <a:lnTo>
                    <a:pt x="1392" y="2190"/>
                  </a:lnTo>
                  <a:lnTo>
                    <a:pt x="1398" y="2166"/>
                  </a:lnTo>
                  <a:lnTo>
                    <a:pt x="1392" y="2190"/>
                  </a:lnTo>
                  <a:lnTo>
                    <a:pt x="1380" y="2190"/>
                  </a:lnTo>
                  <a:lnTo>
                    <a:pt x="1374" y="2208"/>
                  </a:lnTo>
                  <a:lnTo>
                    <a:pt x="1350" y="2208"/>
                  </a:lnTo>
                  <a:lnTo>
                    <a:pt x="1380" y="2214"/>
                  </a:lnTo>
                  <a:lnTo>
                    <a:pt x="1368" y="2220"/>
                  </a:lnTo>
                  <a:lnTo>
                    <a:pt x="1356" y="2238"/>
                  </a:lnTo>
                  <a:lnTo>
                    <a:pt x="1362" y="2250"/>
                  </a:lnTo>
                  <a:lnTo>
                    <a:pt x="1350" y="2268"/>
                  </a:lnTo>
                  <a:lnTo>
                    <a:pt x="1332" y="2262"/>
                  </a:lnTo>
                  <a:lnTo>
                    <a:pt x="1350" y="2256"/>
                  </a:lnTo>
                  <a:lnTo>
                    <a:pt x="1326" y="2250"/>
                  </a:lnTo>
                  <a:lnTo>
                    <a:pt x="1326" y="2244"/>
                  </a:lnTo>
                  <a:lnTo>
                    <a:pt x="1320" y="2220"/>
                  </a:lnTo>
                  <a:lnTo>
                    <a:pt x="1314" y="2214"/>
                  </a:lnTo>
                  <a:lnTo>
                    <a:pt x="1320" y="2154"/>
                  </a:lnTo>
                  <a:lnTo>
                    <a:pt x="1332" y="2148"/>
                  </a:lnTo>
                  <a:lnTo>
                    <a:pt x="1350" y="2148"/>
                  </a:lnTo>
                  <a:lnTo>
                    <a:pt x="1350" y="2118"/>
                  </a:lnTo>
                  <a:lnTo>
                    <a:pt x="1362" y="2100"/>
                  </a:lnTo>
                  <a:lnTo>
                    <a:pt x="1380" y="2094"/>
                  </a:lnTo>
                  <a:lnTo>
                    <a:pt x="1380" y="2106"/>
                  </a:lnTo>
                  <a:lnTo>
                    <a:pt x="1362" y="2112"/>
                  </a:lnTo>
                  <a:lnTo>
                    <a:pt x="1356" y="2124"/>
                  </a:lnTo>
                  <a:lnTo>
                    <a:pt x="1368" y="2112"/>
                  </a:lnTo>
                  <a:lnTo>
                    <a:pt x="1386" y="2112"/>
                  </a:lnTo>
                  <a:lnTo>
                    <a:pt x="1380" y="2088"/>
                  </a:lnTo>
                  <a:lnTo>
                    <a:pt x="1416" y="2070"/>
                  </a:lnTo>
                  <a:lnTo>
                    <a:pt x="1428" y="2058"/>
                  </a:lnTo>
                  <a:lnTo>
                    <a:pt x="1452" y="2058"/>
                  </a:lnTo>
                  <a:lnTo>
                    <a:pt x="1458" y="2076"/>
                  </a:lnTo>
                  <a:lnTo>
                    <a:pt x="1458" y="2088"/>
                  </a:lnTo>
                  <a:lnTo>
                    <a:pt x="1488" y="2118"/>
                  </a:lnTo>
                  <a:lnTo>
                    <a:pt x="1500" y="2142"/>
                  </a:lnTo>
                  <a:lnTo>
                    <a:pt x="1500" y="2124"/>
                  </a:lnTo>
                  <a:lnTo>
                    <a:pt x="1488" y="2106"/>
                  </a:lnTo>
                  <a:lnTo>
                    <a:pt x="1464" y="2082"/>
                  </a:lnTo>
                  <a:lnTo>
                    <a:pt x="1458" y="2058"/>
                  </a:lnTo>
                  <a:lnTo>
                    <a:pt x="1470" y="2046"/>
                  </a:lnTo>
                  <a:lnTo>
                    <a:pt x="1494" y="2040"/>
                  </a:lnTo>
                  <a:lnTo>
                    <a:pt x="1482" y="2034"/>
                  </a:lnTo>
                  <a:lnTo>
                    <a:pt x="1452" y="2052"/>
                  </a:lnTo>
                  <a:lnTo>
                    <a:pt x="1440" y="2052"/>
                  </a:lnTo>
                  <a:lnTo>
                    <a:pt x="1422" y="2040"/>
                  </a:lnTo>
                  <a:lnTo>
                    <a:pt x="1416" y="2004"/>
                  </a:lnTo>
                  <a:lnTo>
                    <a:pt x="1440" y="1980"/>
                  </a:lnTo>
                  <a:lnTo>
                    <a:pt x="1452" y="1980"/>
                  </a:lnTo>
                  <a:lnTo>
                    <a:pt x="1464" y="1956"/>
                  </a:lnTo>
                  <a:lnTo>
                    <a:pt x="1458" y="1926"/>
                  </a:lnTo>
                  <a:lnTo>
                    <a:pt x="1440" y="1914"/>
                  </a:lnTo>
                  <a:lnTo>
                    <a:pt x="1458" y="1956"/>
                  </a:lnTo>
                  <a:lnTo>
                    <a:pt x="1440" y="1974"/>
                  </a:lnTo>
                  <a:lnTo>
                    <a:pt x="1416" y="1998"/>
                  </a:lnTo>
                  <a:lnTo>
                    <a:pt x="1410" y="2016"/>
                  </a:lnTo>
                  <a:lnTo>
                    <a:pt x="1386" y="2034"/>
                  </a:lnTo>
                  <a:lnTo>
                    <a:pt x="1356" y="2058"/>
                  </a:lnTo>
                  <a:lnTo>
                    <a:pt x="1338" y="2064"/>
                  </a:lnTo>
                  <a:lnTo>
                    <a:pt x="1344" y="2046"/>
                  </a:lnTo>
                  <a:lnTo>
                    <a:pt x="1338" y="2046"/>
                  </a:lnTo>
                  <a:lnTo>
                    <a:pt x="1320" y="2082"/>
                  </a:lnTo>
                  <a:lnTo>
                    <a:pt x="1308" y="2058"/>
                  </a:lnTo>
                  <a:lnTo>
                    <a:pt x="1314" y="2046"/>
                  </a:lnTo>
                  <a:lnTo>
                    <a:pt x="1326" y="2040"/>
                  </a:lnTo>
                  <a:lnTo>
                    <a:pt x="1314" y="2022"/>
                  </a:lnTo>
                  <a:lnTo>
                    <a:pt x="1320" y="2004"/>
                  </a:lnTo>
                  <a:lnTo>
                    <a:pt x="1314" y="2004"/>
                  </a:lnTo>
                  <a:lnTo>
                    <a:pt x="1308" y="2022"/>
                  </a:lnTo>
                  <a:lnTo>
                    <a:pt x="1314" y="2034"/>
                  </a:lnTo>
                  <a:lnTo>
                    <a:pt x="1308" y="2052"/>
                  </a:lnTo>
                  <a:lnTo>
                    <a:pt x="1290" y="2034"/>
                  </a:lnTo>
                  <a:lnTo>
                    <a:pt x="1290" y="2022"/>
                  </a:lnTo>
                  <a:lnTo>
                    <a:pt x="1302" y="2004"/>
                  </a:lnTo>
                  <a:lnTo>
                    <a:pt x="1308" y="2010"/>
                  </a:lnTo>
                  <a:lnTo>
                    <a:pt x="1320" y="1986"/>
                  </a:lnTo>
                  <a:lnTo>
                    <a:pt x="1284" y="2004"/>
                  </a:lnTo>
                  <a:lnTo>
                    <a:pt x="1278" y="2028"/>
                  </a:lnTo>
                  <a:lnTo>
                    <a:pt x="1254" y="2064"/>
                  </a:lnTo>
                  <a:lnTo>
                    <a:pt x="1242" y="2058"/>
                  </a:lnTo>
                  <a:lnTo>
                    <a:pt x="1266" y="2016"/>
                  </a:lnTo>
                  <a:lnTo>
                    <a:pt x="1266" y="1992"/>
                  </a:lnTo>
                  <a:lnTo>
                    <a:pt x="1284" y="1944"/>
                  </a:lnTo>
                  <a:lnTo>
                    <a:pt x="1284" y="1920"/>
                  </a:lnTo>
                  <a:lnTo>
                    <a:pt x="1284" y="1914"/>
                  </a:lnTo>
                  <a:lnTo>
                    <a:pt x="1302" y="1902"/>
                  </a:lnTo>
                  <a:lnTo>
                    <a:pt x="1284" y="1902"/>
                  </a:lnTo>
                  <a:lnTo>
                    <a:pt x="1266" y="1932"/>
                  </a:lnTo>
                  <a:lnTo>
                    <a:pt x="1236" y="1926"/>
                  </a:lnTo>
                  <a:lnTo>
                    <a:pt x="1230" y="1908"/>
                  </a:lnTo>
                  <a:lnTo>
                    <a:pt x="1224" y="1860"/>
                  </a:lnTo>
                  <a:lnTo>
                    <a:pt x="1230" y="1854"/>
                  </a:lnTo>
                  <a:lnTo>
                    <a:pt x="1224" y="1848"/>
                  </a:lnTo>
                  <a:lnTo>
                    <a:pt x="1236" y="1848"/>
                  </a:lnTo>
                  <a:lnTo>
                    <a:pt x="1218" y="1842"/>
                  </a:lnTo>
                  <a:lnTo>
                    <a:pt x="1206" y="1818"/>
                  </a:lnTo>
                  <a:lnTo>
                    <a:pt x="1206" y="1830"/>
                  </a:lnTo>
                  <a:lnTo>
                    <a:pt x="1182" y="1806"/>
                  </a:lnTo>
                  <a:lnTo>
                    <a:pt x="1176" y="1794"/>
                  </a:lnTo>
                  <a:lnTo>
                    <a:pt x="1182" y="1788"/>
                  </a:lnTo>
                  <a:lnTo>
                    <a:pt x="1176" y="1788"/>
                  </a:lnTo>
                  <a:lnTo>
                    <a:pt x="1176" y="1770"/>
                  </a:lnTo>
                  <a:lnTo>
                    <a:pt x="1188" y="1758"/>
                  </a:lnTo>
                  <a:lnTo>
                    <a:pt x="1170" y="1764"/>
                  </a:lnTo>
                  <a:lnTo>
                    <a:pt x="1164" y="1740"/>
                  </a:lnTo>
                  <a:lnTo>
                    <a:pt x="1182" y="1746"/>
                  </a:lnTo>
                  <a:lnTo>
                    <a:pt x="1194" y="1740"/>
                  </a:lnTo>
                  <a:lnTo>
                    <a:pt x="1194" y="1758"/>
                  </a:lnTo>
                  <a:lnTo>
                    <a:pt x="1206" y="1770"/>
                  </a:lnTo>
                  <a:lnTo>
                    <a:pt x="1206" y="1758"/>
                  </a:lnTo>
                  <a:lnTo>
                    <a:pt x="1212" y="1764"/>
                  </a:lnTo>
                  <a:lnTo>
                    <a:pt x="1236" y="1782"/>
                  </a:lnTo>
                  <a:lnTo>
                    <a:pt x="1236" y="1794"/>
                  </a:lnTo>
                  <a:lnTo>
                    <a:pt x="1236" y="1782"/>
                  </a:lnTo>
                  <a:lnTo>
                    <a:pt x="1230" y="1782"/>
                  </a:lnTo>
                  <a:lnTo>
                    <a:pt x="1254" y="1770"/>
                  </a:lnTo>
                  <a:lnTo>
                    <a:pt x="1254" y="1764"/>
                  </a:lnTo>
                  <a:lnTo>
                    <a:pt x="1290" y="1770"/>
                  </a:lnTo>
                  <a:lnTo>
                    <a:pt x="1296" y="1782"/>
                  </a:lnTo>
                  <a:lnTo>
                    <a:pt x="1290" y="1800"/>
                  </a:lnTo>
                  <a:lnTo>
                    <a:pt x="1302" y="1794"/>
                  </a:lnTo>
                  <a:lnTo>
                    <a:pt x="1314" y="1800"/>
                  </a:lnTo>
                  <a:lnTo>
                    <a:pt x="1314" y="1818"/>
                  </a:lnTo>
                  <a:lnTo>
                    <a:pt x="1326" y="1824"/>
                  </a:lnTo>
                  <a:lnTo>
                    <a:pt x="1314" y="1812"/>
                  </a:lnTo>
                  <a:lnTo>
                    <a:pt x="1320" y="1800"/>
                  </a:lnTo>
                  <a:lnTo>
                    <a:pt x="1302" y="1782"/>
                  </a:lnTo>
                  <a:lnTo>
                    <a:pt x="1290" y="1758"/>
                  </a:lnTo>
                  <a:lnTo>
                    <a:pt x="1254" y="1758"/>
                  </a:lnTo>
                  <a:lnTo>
                    <a:pt x="1248" y="1764"/>
                  </a:lnTo>
                  <a:lnTo>
                    <a:pt x="1230" y="1776"/>
                  </a:lnTo>
                  <a:lnTo>
                    <a:pt x="1194" y="1740"/>
                  </a:lnTo>
                  <a:lnTo>
                    <a:pt x="1188" y="1722"/>
                  </a:lnTo>
                  <a:lnTo>
                    <a:pt x="1200" y="1698"/>
                  </a:lnTo>
                  <a:lnTo>
                    <a:pt x="1194" y="1686"/>
                  </a:lnTo>
                  <a:lnTo>
                    <a:pt x="1200" y="1680"/>
                  </a:lnTo>
                  <a:lnTo>
                    <a:pt x="1212" y="1680"/>
                  </a:lnTo>
                  <a:lnTo>
                    <a:pt x="1218" y="1668"/>
                  </a:lnTo>
                  <a:lnTo>
                    <a:pt x="1242" y="1674"/>
                  </a:lnTo>
                  <a:lnTo>
                    <a:pt x="1212" y="1656"/>
                  </a:lnTo>
                  <a:lnTo>
                    <a:pt x="1224" y="1626"/>
                  </a:lnTo>
                  <a:lnTo>
                    <a:pt x="1212" y="1632"/>
                  </a:lnTo>
                  <a:lnTo>
                    <a:pt x="1206" y="1644"/>
                  </a:lnTo>
                  <a:lnTo>
                    <a:pt x="1176" y="1686"/>
                  </a:lnTo>
                  <a:lnTo>
                    <a:pt x="1176" y="1668"/>
                  </a:lnTo>
                  <a:lnTo>
                    <a:pt x="1170" y="1674"/>
                  </a:lnTo>
                  <a:lnTo>
                    <a:pt x="1170" y="1662"/>
                  </a:lnTo>
                  <a:lnTo>
                    <a:pt x="1164" y="1656"/>
                  </a:lnTo>
                  <a:lnTo>
                    <a:pt x="1170" y="1662"/>
                  </a:lnTo>
                  <a:lnTo>
                    <a:pt x="1170" y="1686"/>
                  </a:lnTo>
                  <a:lnTo>
                    <a:pt x="1164" y="1686"/>
                  </a:lnTo>
                  <a:lnTo>
                    <a:pt x="1158" y="1674"/>
                  </a:lnTo>
                  <a:lnTo>
                    <a:pt x="1158" y="1692"/>
                  </a:lnTo>
                  <a:lnTo>
                    <a:pt x="1128" y="1722"/>
                  </a:lnTo>
                  <a:lnTo>
                    <a:pt x="1122" y="1746"/>
                  </a:lnTo>
                  <a:lnTo>
                    <a:pt x="1128" y="1752"/>
                  </a:lnTo>
                  <a:lnTo>
                    <a:pt x="1122" y="1770"/>
                  </a:lnTo>
                  <a:lnTo>
                    <a:pt x="1116" y="1782"/>
                  </a:lnTo>
                  <a:lnTo>
                    <a:pt x="1074" y="1734"/>
                  </a:lnTo>
                  <a:lnTo>
                    <a:pt x="1056" y="1704"/>
                  </a:lnTo>
                  <a:lnTo>
                    <a:pt x="1062" y="1704"/>
                  </a:lnTo>
                  <a:lnTo>
                    <a:pt x="1056" y="1698"/>
                  </a:lnTo>
                  <a:lnTo>
                    <a:pt x="1020" y="1662"/>
                  </a:lnTo>
                  <a:lnTo>
                    <a:pt x="1026" y="1650"/>
                  </a:lnTo>
                  <a:lnTo>
                    <a:pt x="1014" y="1650"/>
                  </a:lnTo>
                  <a:lnTo>
                    <a:pt x="1002" y="1632"/>
                  </a:lnTo>
                  <a:lnTo>
                    <a:pt x="1008" y="1602"/>
                  </a:lnTo>
                  <a:lnTo>
                    <a:pt x="1014" y="1584"/>
                  </a:lnTo>
                  <a:lnTo>
                    <a:pt x="1032" y="1584"/>
                  </a:lnTo>
                  <a:lnTo>
                    <a:pt x="1044" y="1614"/>
                  </a:lnTo>
                  <a:lnTo>
                    <a:pt x="1062" y="1638"/>
                  </a:lnTo>
                  <a:lnTo>
                    <a:pt x="1056" y="1626"/>
                  </a:lnTo>
                  <a:lnTo>
                    <a:pt x="1044" y="1608"/>
                  </a:lnTo>
                  <a:lnTo>
                    <a:pt x="1032" y="1578"/>
                  </a:lnTo>
                  <a:lnTo>
                    <a:pt x="1050" y="1566"/>
                  </a:lnTo>
                  <a:lnTo>
                    <a:pt x="1080" y="1578"/>
                  </a:lnTo>
                  <a:lnTo>
                    <a:pt x="1098" y="1566"/>
                  </a:lnTo>
                  <a:lnTo>
                    <a:pt x="1080" y="1578"/>
                  </a:lnTo>
                  <a:lnTo>
                    <a:pt x="1044" y="1566"/>
                  </a:lnTo>
                  <a:lnTo>
                    <a:pt x="1002" y="1584"/>
                  </a:lnTo>
                  <a:lnTo>
                    <a:pt x="984" y="1566"/>
                  </a:lnTo>
                  <a:lnTo>
                    <a:pt x="984" y="1560"/>
                  </a:lnTo>
                  <a:lnTo>
                    <a:pt x="996" y="1554"/>
                  </a:lnTo>
                  <a:lnTo>
                    <a:pt x="990" y="1536"/>
                  </a:lnTo>
                  <a:lnTo>
                    <a:pt x="990" y="1518"/>
                  </a:lnTo>
                  <a:lnTo>
                    <a:pt x="984" y="1530"/>
                  </a:lnTo>
                  <a:lnTo>
                    <a:pt x="972" y="1536"/>
                  </a:lnTo>
                  <a:lnTo>
                    <a:pt x="954" y="1524"/>
                  </a:lnTo>
                  <a:lnTo>
                    <a:pt x="960" y="1512"/>
                  </a:lnTo>
                  <a:lnTo>
                    <a:pt x="972" y="1506"/>
                  </a:lnTo>
                  <a:lnTo>
                    <a:pt x="966" y="1494"/>
                  </a:lnTo>
                  <a:lnTo>
                    <a:pt x="966" y="1476"/>
                  </a:lnTo>
                  <a:lnTo>
                    <a:pt x="972" y="1476"/>
                  </a:lnTo>
                  <a:lnTo>
                    <a:pt x="966" y="1464"/>
                  </a:lnTo>
                  <a:lnTo>
                    <a:pt x="972" y="1464"/>
                  </a:lnTo>
                  <a:lnTo>
                    <a:pt x="1014" y="1536"/>
                  </a:lnTo>
                  <a:lnTo>
                    <a:pt x="1026" y="1542"/>
                  </a:lnTo>
                  <a:lnTo>
                    <a:pt x="1032" y="1542"/>
                  </a:lnTo>
                  <a:lnTo>
                    <a:pt x="1020" y="1536"/>
                  </a:lnTo>
                  <a:lnTo>
                    <a:pt x="1014" y="1518"/>
                  </a:lnTo>
                  <a:lnTo>
                    <a:pt x="1020" y="1500"/>
                  </a:lnTo>
                  <a:lnTo>
                    <a:pt x="1032" y="1494"/>
                  </a:lnTo>
                  <a:lnTo>
                    <a:pt x="1020" y="1500"/>
                  </a:lnTo>
                  <a:lnTo>
                    <a:pt x="1014" y="1512"/>
                  </a:lnTo>
                  <a:lnTo>
                    <a:pt x="1008" y="1512"/>
                  </a:lnTo>
                  <a:lnTo>
                    <a:pt x="978" y="1464"/>
                  </a:lnTo>
                  <a:lnTo>
                    <a:pt x="978" y="1452"/>
                  </a:lnTo>
                  <a:lnTo>
                    <a:pt x="1008" y="1446"/>
                  </a:lnTo>
                  <a:lnTo>
                    <a:pt x="1026" y="1470"/>
                  </a:lnTo>
                  <a:lnTo>
                    <a:pt x="1044" y="1470"/>
                  </a:lnTo>
                  <a:lnTo>
                    <a:pt x="1026" y="1464"/>
                  </a:lnTo>
                  <a:lnTo>
                    <a:pt x="1020" y="1452"/>
                  </a:lnTo>
                  <a:lnTo>
                    <a:pt x="1002" y="1440"/>
                  </a:lnTo>
                  <a:lnTo>
                    <a:pt x="1008" y="1416"/>
                  </a:lnTo>
                  <a:lnTo>
                    <a:pt x="1026" y="1398"/>
                  </a:lnTo>
                  <a:lnTo>
                    <a:pt x="1008" y="1410"/>
                  </a:lnTo>
                  <a:lnTo>
                    <a:pt x="1032" y="1380"/>
                  </a:lnTo>
                  <a:lnTo>
                    <a:pt x="1038" y="1386"/>
                  </a:lnTo>
                  <a:lnTo>
                    <a:pt x="1038" y="1392"/>
                  </a:lnTo>
                  <a:lnTo>
                    <a:pt x="1056" y="1380"/>
                  </a:lnTo>
                  <a:lnTo>
                    <a:pt x="1086" y="1374"/>
                  </a:lnTo>
                  <a:lnTo>
                    <a:pt x="1032" y="1368"/>
                  </a:lnTo>
                  <a:lnTo>
                    <a:pt x="1038" y="1350"/>
                  </a:lnTo>
                  <a:lnTo>
                    <a:pt x="1056" y="1332"/>
                  </a:lnTo>
                  <a:lnTo>
                    <a:pt x="1062" y="1314"/>
                  </a:lnTo>
                  <a:lnTo>
                    <a:pt x="1074" y="1302"/>
                  </a:lnTo>
                  <a:lnTo>
                    <a:pt x="1092" y="1266"/>
                  </a:lnTo>
                  <a:lnTo>
                    <a:pt x="1110" y="1266"/>
                  </a:lnTo>
                  <a:lnTo>
                    <a:pt x="1116" y="1260"/>
                  </a:lnTo>
                  <a:lnTo>
                    <a:pt x="1092" y="1260"/>
                  </a:lnTo>
                  <a:lnTo>
                    <a:pt x="1080" y="1272"/>
                  </a:lnTo>
                  <a:lnTo>
                    <a:pt x="1068" y="1218"/>
                  </a:lnTo>
                  <a:lnTo>
                    <a:pt x="1074" y="1260"/>
                  </a:lnTo>
                  <a:lnTo>
                    <a:pt x="1062" y="1278"/>
                  </a:lnTo>
                  <a:lnTo>
                    <a:pt x="1062" y="1284"/>
                  </a:lnTo>
                  <a:lnTo>
                    <a:pt x="1068" y="1278"/>
                  </a:lnTo>
                  <a:lnTo>
                    <a:pt x="1068" y="1284"/>
                  </a:lnTo>
                  <a:lnTo>
                    <a:pt x="1068" y="1290"/>
                  </a:lnTo>
                  <a:lnTo>
                    <a:pt x="1062" y="1296"/>
                  </a:lnTo>
                  <a:lnTo>
                    <a:pt x="1062" y="1302"/>
                  </a:lnTo>
                  <a:lnTo>
                    <a:pt x="1050" y="1338"/>
                  </a:lnTo>
                  <a:lnTo>
                    <a:pt x="1026" y="1374"/>
                  </a:lnTo>
                  <a:lnTo>
                    <a:pt x="1020" y="1374"/>
                  </a:lnTo>
                  <a:lnTo>
                    <a:pt x="1014" y="1350"/>
                  </a:lnTo>
                  <a:lnTo>
                    <a:pt x="1044" y="1302"/>
                  </a:lnTo>
                  <a:lnTo>
                    <a:pt x="1038" y="1284"/>
                  </a:lnTo>
                  <a:lnTo>
                    <a:pt x="1038" y="1260"/>
                  </a:lnTo>
                  <a:lnTo>
                    <a:pt x="1026" y="1236"/>
                  </a:lnTo>
                  <a:lnTo>
                    <a:pt x="1032" y="1206"/>
                  </a:lnTo>
                  <a:lnTo>
                    <a:pt x="1020" y="1182"/>
                  </a:lnTo>
                  <a:lnTo>
                    <a:pt x="1044" y="1146"/>
                  </a:lnTo>
                  <a:lnTo>
                    <a:pt x="1038" y="1092"/>
                  </a:lnTo>
                  <a:lnTo>
                    <a:pt x="990" y="1092"/>
                  </a:lnTo>
                  <a:lnTo>
                    <a:pt x="990" y="1062"/>
                  </a:lnTo>
                  <a:lnTo>
                    <a:pt x="966" y="1056"/>
                  </a:lnTo>
                  <a:lnTo>
                    <a:pt x="948" y="1026"/>
                  </a:lnTo>
                  <a:lnTo>
                    <a:pt x="912" y="1014"/>
                  </a:lnTo>
                  <a:lnTo>
                    <a:pt x="846" y="960"/>
                  </a:lnTo>
                  <a:lnTo>
                    <a:pt x="810" y="960"/>
                  </a:lnTo>
                  <a:lnTo>
                    <a:pt x="804" y="906"/>
                  </a:lnTo>
                  <a:lnTo>
                    <a:pt x="774" y="888"/>
                  </a:lnTo>
                  <a:lnTo>
                    <a:pt x="792" y="846"/>
                  </a:lnTo>
                  <a:lnTo>
                    <a:pt x="750" y="834"/>
                  </a:lnTo>
                  <a:lnTo>
                    <a:pt x="768" y="804"/>
                  </a:lnTo>
                  <a:lnTo>
                    <a:pt x="666" y="564"/>
                  </a:lnTo>
                  <a:lnTo>
                    <a:pt x="642" y="522"/>
                  </a:lnTo>
                  <a:lnTo>
                    <a:pt x="636" y="480"/>
                  </a:lnTo>
                  <a:lnTo>
                    <a:pt x="594" y="408"/>
                  </a:lnTo>
                  <a:lnTo>
                    <a:pt x="546" y="366"/>
                  </a:lnTo>
                  <a:lnTo>
                    <a:pt x="522" y="300"/>
                  </a:lnTo>
                  <a:lnTo>
                    <a:pt x="510" y="294"/>
                  </a:lnTo>
                  <a:lnTo>
                    <a:pt x="498" y="264"/>
                  </a:lnTo>
                  <a:lnTo>
                    <a:pt x="468" y="252"/>
                  </a:lnTo>
                  <a:lnTo>
                    <a:pt x="468" y="228"/>
                  </a:lnTo>
                  <a:lnTo>
                    <a:pt x="456" y="216"/>
                  </a:lnTo>
                  <a:lnTo>
                    <a:pt x="462" y="204"/>
                  </a:lnTo>
                  <a:lnTo>
                    <a:pt x="468" y="180"/>
                  </a:lnTo>
                  <a:lnTo>
                    <a:pt x="420" y="114"/>
                  </a:lnTo>
                  <a:lnTo>
                    <a:pt x="300" y="150"/>
                  </a:lnTo>
                  <a:lnTo>
                    <a:pt x="312" y="168"/>
                  </a:lnTo>
                  <a:lnTo>
                    <a:pt x="282" y="180"/>
                  </a:lnTo>
                  <a:lnTo>
                    <a:pt x="276" y="222"/>
                  </a:lnTo>
                  <a:lnTo>
                    <a:pt x="258" y="252"/>
                  </a:lnTo>
                  <a:lnTo>
                    <a:pt x="228" y="246"/>
                  </a:lnTo>
                  <a:lnTo>
                    <a:pt x="138" y="300"/>
                  </a:lnTo>
                  <a:lnTo>
                    <a:pt x="132" y="216"/>
                  </a:lnTo>
                  <a:lnTo>
                    <a:pt x="30" y="60"/>
                  </a:lnTo>
                  <a:lnTo>
                    <a:pt x="24" y="30"/>
                  </a:lnTo>
                  <a:lnTo>
                    <a:pt x="0" y="0"/>
                  </a:lnTo>
                  <a:lnTo>
                    <a:pt x="120" y="24"/>
                  </a:lnTo>
                  <a:lnTo>
                    <a:pt x="246" y="42"/>
                  </a:lnTo>
                  <a:lnTo>
                    <a:pt x="372" y="60"/>
                  </a:lnTo>
                  <a:lnTo>
                    <a:pt x="492" y="78"/>
                  </a:lnTo>
                  <a:lnTo>
                    <a:pt x="528" y="78"/>
                  </a:lnTo>
                  <a:lnTo>
                    <a:pt x="588" y="90"/>
                  </a:lnTo>
                  <a:lnTo>
                    <a:pt x="636" y="96"/>
                  </a:lnTo>
                  <a:lnTo>
                    <a:pt x="768" y="108"/>
                  </a:lnTo>
                  <a:lnTo>
                    <a:pt x="906" y="120"/>
                  </a:lnTo>
                  <a:lnTo>
                    <a:pt x="1044" y="126"/>
                  </a:lnTo>
                  <a:lnTo>
                    <a:pt x="1182" y="138"/>
                  </a:lnTo>
                  <a:lnTo>
                    <a:pt x="1314" y="144"/>
                  </a:lnTo>
                  <a:lnTo>
                    <a:pt x="1452" y="144"/>
                  </a:lnTo>
                  <a:lnTo>
                    <a:pt x="1590" y="144"/>
                  </a:lnTo>
                  <a:lnTo>
                    <a:pt x="1728" y="144"/>
                  </a:lnTo>
                  <a:lnTo>
                    <a:pt x="1878" y="144"/>
                  </a:lnTo>
                  <a:lnTo>
                    <a:pt x="2034" y="138"/>
                  </a:lnTo>
                  <a:lnTo>
                    <a:pt x="2196" y="132"/>
                  </a:lnTo>
                  <a:lnTo>
                    <a:pt x="2352" y="120"/>
                  </a:lnTo>
                  <a:lnTo>
                    <a:pt x="2376" y="414"/>
                  </a:lnTo>
                  <a:lnTo>
                    <a:pt x="2400" y="708"/>
                  </a:lnTo>
                  <a:lnTo>
                    <a:pt x="2430" y="1008"/>
                  </a:lnTo>
                  <a:lnTo>
                    <a:pt x="2454" y="1302"/>
                  </a:lnTo>
                  <a:lnTo>
                    <a:pt x="2478" y="1602"/>
                  </a:lnTo>
                  <a:lnTo>
                    <a:pt x="2478" y="1650"/>
                  </a:lnTo>
                  <a:lnTo>
                    <a:pt x="2496" y="1656"/>
                  </a:lnTo>
                  <a:lnTo>
                    <a:pt x="2496" y="1668"/>
                  </a:lnTo>
                  <a:lnTo>
                    <a:pt x="2508" y="1674"/>
                  </a:lnTo>
                  <a:lnTo>
                    <a:pt x="2526" y="1686"/>
                  </a:lnTo>
                  <a:lnTo>
                    <a:pt x="2520" y="1698"/>
                  </a:lnTo>
                  <a:lnTo>
                    <a:pt x="2496" y="1698"/>
                  </a:lnTo>
                  <a:lnTo>
                    <a:pt x="2502" y="1710"/>
                  </a:lnTo>
                  <a:lnTo>
                    <a:pt x="2502" y="1716"/>
                  </a:lnTo>
                  <a:lnTo>
                    <a:pt x="2508" y="1716"/>
                  </a:lnTo>
                  <a:lnTo>
                    <a:pt x="2520" y="1734"/>
                  </a:lnTo>
                  <a:lnTo>
                    <a:pt x="2526" y="1746"/>
                  </a:lnTo>
                  <a:lnTo>
                    <a:pt x="2550" y="1752"/>
                  </a:lnTo>
                  <a:lnTo>
                    <a:pt x="2580" y="1752"/>
                  </a:lnTo>
                  <a:lnTo>
                    <a:pt x="2586" y="1770"/>
                  </a:lnTo>
                  <a:lnTo>
                    <a:pt x="2604" y="1788"/>
                  </a:lnTo>
                  <a:lnTo>
                    <a:pt x="2634" y="1800"/>
                  </a:lnTo>
                  <a:lnTo>
                    <a:pt x="2640" y="1800"/>
                  </a:lnTo>
                  <a:lnTo>
                    <a:pt x="2640" y="1782"/>
                  </a:lnTo>
                  <a:lnTo>
                    <a:pt x="2646" y="1776"/>
                  </a:lnTo>
                  <a:lnTo>
                    <a:pt x="2682" y="1800"/>
                  </a:lnTo>
                  <a:lnTo>
                    <a:pt x="2676" y="1818"/>
                  </a:lnTo>
                  <a:lnTo>
                    <a:pt x="2694" y="1824"/>
                  </a:lnTo>
                  <a:lnTo>
                    <a:pt x="2694" y="1836"/>
                  </a:lnTo>
                  <a:lnTo>
                    <a:pt x="2706" y="1860"/>
                  </a:lnTo>
                  <a:lnTo>
                    <a:pt x="2724" y="1854"/>
                  </a:lnTo>
                  <a:lnTo>
                    <a:pt x="2736" y="1866"/>
                  </a:lnTo>
                  <a:lnTo>
                    <a:pt x="2736" y="1878"/>
                  </a:lnTo>
                  <a:lnTo>
                    <a:pt x="2748" y="1890"/>
                  </a:lnTo>
                  <a:lnTo>
                    <a:pt x="2760" y="1908"/>
                  </a:lnTo>
                  <a:lnTo>
                    <a:pt x="2754" y="1920"/>
                  </a:lnTo>
                  <a:lnTo>
                    <a:pt x="2766" y="1932"/>
                  </a:lnTo>
                  <a:lnTo>
                    <a:pt x="2766" y="1944"/>
                  </a:lnTo>
                  <a:lnTo>
                    <a:pt x="2778" y="1950"/>
                  </a:lnTo>
                  <a:lnTo>
                    <a:pt x="2772" y="1962"/>
                  </a:lnTo>
                  <a:lnTo>
                    <a:pt x="2778" y="1980"/>
                  </a:lnTo>
                  <a:lnTo>
                    <a:pt x="2790" y="1968"/>
                  </a:lnTo>
                  <a:lnTo>
                    <a:pt x="2802" y="1968"/>
                  </a:lnTo>
                  <a:lnTo>
                    <a:pt x="2808" y="1944"/>
                  </a:lnTo>
                  <a:lnTo>
                    <a:pt x="2826" y="1962"/>
                  </a:lnTo>
                  <a:lnTo>
                    <a:pt x="2850" y="1962"/>
                  </a:lnTo>
                  <a:lnTo>
                    <a:pt x="2856" y="1974"/>
                  </a:lnTo>
                  <a:lnTo>
                    <a:pt x="2844" y="1998"/>
                  </a:lnTo>
                  <a:lnTo>
                    <a:pt x="2856" y="2010"/>
                  </a:lnTo>
                  <a:lnTo>
                    <a:pt x="2862" y="2010"/>
                  </a:lnTo>
                  <a:lnTo>
                    <a:pt x="2880" y="2028"/>
                  </a:lnTo>
                  <a:lnTo>
                    <a:pt x="2916" y="2022"/>
                  </a:lnTo>
                  <a:lnTo>
                    <a:pt x="2922" y="2010"/>
                  </a:lnTo>
                  <a:lnTo>
                    <a:pt x="2934" y="2040"/>
                  </a:lnTo>
                  <a:lnTo>
                    <a:pt x="2970" y="2070"/>
                  </a:lnTo>
                  <a:lnTo>
                    <a:pt x="2994" y="2118"/>
                  </a:lnTo>
                  <a:lnTo>
                    <a:pt x="3012" y="2112"/>
                  </a:lnTo>
                  <a:lnTo>
                    <a:pt x="3012" y="2106"/>
                  </a:lnTo>
                  <a:lnTo>
                    <a:pt x="3018" y="2094"/>
                  </a:lnTo>
                  <a:lnTo>
                    <a:pt x="3036" y="2094"/>
                  </a:lnTo>
                  <a:lnTo>
                    <a:pt x="3048" y="2112"/>
                  </a:lnTo>
                  <a:lnTo>
                    <a:pt x="3048" y="2124"/>
                  </a:lnTo>
                  <a:lnTo>
                    <a:pt x="3066" y="2136"/>
                  </a:lnTo>
                  <a:lnTo>
                    <a:pt x="3072" y="2142"/>
                  </a:lnTo>
                  <a:lnTo>
                    <a:pt x="3084" y="2148"/>
                  </a:lnTo>
                  <a:lnTo>
                    <a:pt x="3084" y="2160"/>
                  </a:lnTo>
                  <a:lnTo>
                    <a:pt x="3096" y="2166"/>
                  </a:lnTo>
                  <a:lnTo>
                    <a:pt x="3102" y="2184"/>
                  </a:lnTo>
                  <a:lnTo>
                    <a:pt x="3108" y="2202"/>
                  </a:lnTo>
                  <a:lnTo>
                    <a:pt x="3144" y="2214"/>
                  </a:lnTo>
                  <a:lnTo>
                    <a:pt x="3150" y="2220"/>
                  </a:lnTo>
                  <a:lnTo>
                    <a:pt x="3156" y="2238"/>
                  </a:lnTo>
                  <a:lnTo>
                    <a:pt x="3162" y="2250"/>
                  </a:lnTo>
                  <a:lnTo>
                    <a:pt x="3192" y="2250"/>
                  </a:lnTo>
                  <a:lnTo>
                    <a:pt x="3198" y="2262"/>
                  </a:lnTo>
                  <a:lnTo>
                    <a:pt x="3222" y="2274"/>
                  </a:lnTo>
                  <a:lnTo>
                    <a:pt x="3234" y="2286"/>
                  </a:lnTo>
                  <a:lnTo>
                    <a:pt x="3222" y="2304"/>
                  </a:lnTo>
                  <a:lnTo>
                    <a:pt x="3240" y="2316"/>
                  </a:lnTo>
                  <a:lnTo>
                    <a:pt x="3258" y="2322"/>
                  </a:lnTo>
                  <a:lnTo>
                    <a:pt x="3264" y="2328"/>
                  </a:lnTo>
                  <a:lnTo>
                    <a:pt x="3270" y="2322"/>
                  </a:lnTo>
                  <a:lnTo>
                    <a:pt x="3276" y="2328"/>
                  </a:lnTo>
                  <a:lnTo>
                    <a:pt x="3288" y="2340"/>
                  </a:lnTo>
                  <a:lnTo>
                    <a:pt x="3282" y="2346"/>
                  </a:lnTo>
                  <a:lnTo>
                    <a:pt x="3300" y="2370"/>
                  </a:lnTo>
                  <a:lnTo>
                    <a:pt x="3318" y="2352"/>
                  </a:lnTo>
                  <a:lnTo>
                    <a:pt x="3330" y="2358"/>
                  </a:lnTo>
                  <a:lnTo>
                    <a:pt x="3366" y="2394"/>
                  </a:lnTo>
                  <a:lnTo>
                    <a:pt x="3378" y="2400"/>
                  </a:lnTo>
                  <a:lnTo>
                    <a:pt x="3372" y="2406"/>
                  </a:lnTo>
                  <a:lnTo>
                    <a:pt x="3384" y="2418"/>
                  </a:lnTo>
                  <a:lnTo>
                    <a:pt x="3396" y="2460"/>
                  </a:lnTo>
                  <a:lnTo>
                    <a:pt x="3408" y="2472"/>
                  </a:lnTo>
                  <a:lnTo>
                    <a:pt x="3414" y="2490"/>
                  </a:lnTo>
                  <a:lnTo>
                    <a:pt x="3408" y="2496"/>
                  </a:lnTo>
                  <a:lnTo>
                    <a:pt x="3408" y="2508"/>
                  </a:lnTo>
                  <a:lnTo>
                    <a:pt x="3420" y="2538"/>
                  </a:lnTo>
                  <a:lnTo>
                    <a:pt x="3420" y="2556"/>
                  </a:lnTo>
                  <a:lnTo>
                    <a:pt x="3420" y="2580"/>
                  </a:lnTo>
                  <a:lnTo>
                    <a:pt x="3414" y="2586"/>
                  </a:lnTo>
                  <a:lnTo>
                    <a:pt x="3420" y="2598"/>
                  </a:lnTo>
                  <a:lnTo>
                    <a:pt x="3438" y="2592"/>
                  </a:lnTo>
                  <a:lnTo>
                    <a:pt x="3438" y="2622"/>
                  </a:lnTo>
                  <a:lnTo>
                    <a:pt x="3444" y="2634"/>
                  </a:lnTo>
                  <a:lnTo>
                    <a:pt x="3462" y="2646"/>
                  </a:lnTo>
                  <a:lnTo>
                    <a:pt x="3474" y="2664"/>
                  </a:lnTo>
                  <a:lnTo>
                    <a:pt x="3480" y="2664"/>
                  </a:lnTo>
                  <a:lnTo>
                    <a:pt x="3486" y="2676"/>
                  </a:lnTo>
                  <a:lnTo>
                    <a:pt x="3510" y="2676"/>
                  </a:lnTo>
                  <a:lnTo>
                    <a:pt x="3522" y="2682"/>
                  </a:lnTo>
                  <a:lnTo>
                    <a:pt x="3522" y="2694"/>
                  </a:lnTo>
                  <a:lnTo>
                    <a:pt x="3546" y="2706"/>
                  </a:lnTo>
                  <a:lnTo>
                    <a:pt x="3546" y="2718"/>
                  </a:lnTo>
                  <a:lnTo>
                    <a:pt x="3438" y="2736"/>
                  </a:lnTo>
                  <a:lnTo>
                    <a:pt x="3222" y="2766"/>
                  </a:lnTo>
                  <a:lnTo>
                    <a:pt x="3066" y="2790"/>
                  </a:lnTo>
                </a:path>
              </a:pathLst>
            </a:custGeom>
            <a:solidFill>
              <a:srgbClr val="006600"/>
            </a:solidFill>
            <a:ln w="38100" cmpd="sng">
              <a:solidFill>
                <a:srgbClr val="0066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CA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9184" name="Text Box 50"/>
            <p:cNvSpPr txBox="1">
              <a:spLocks noChangeArrowheads="1"/>
            </p:cNvSpPr>
            <p:nvPr/>
          </p:nvSpPr>
          <p:spPr bwMode="auto">
            <a:xfrm>
              <a:off x="2448" y="1077"/>
              <a:ext cx="723" cy="2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GB" sz="1800" b="0" dirty="0">
                  <a:latin typeface="Comic Sans MS" pitchFamily="66" charset="0"/>
                </a:rPr>
                <a:t>62Mha</a:t>
              </a:r>
            </a:p>
          </p:txBody>
        </p:sp>
      </p:grpSp>
      <p:sp>
        <p:nvSpPr>
          <p:cNvPr id="49156" name="Text Box 51"/>
          <p:cNvSpPr txBox="1">
            <a:spLocks noChangeArrowheads="1"/>
          </p:cNvSpPr>
          <p:nvPr/>
        </p:nvSpPr>
        <p:spPr bwMode="auto">
          <a:xfrm>
            <a:off x="3794125" y="1712913"/>
            <a:ext cx="184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/>
            <a:endParaRPr lang="en-US" sz="1200" b="0">
              <a:latin typeface="Times New Roman" pitchFamily="18" charset="0"/>
            </a:endParaRPr>
          </a:p>
        </p:txBody>
      </p:sp>
      <p:grpSp>
        <p:nvGrpSpPr>
          <p:cNvPr id="5" name="Group 52"/>
          <p:cNvGrpSpPr>
            <a:grpSpLocks/>
          </p:cNvGrpSpPr>
          <p:nvPr/>
        </p:nvGrpSpPr>
        <p:grpSpPr bwMode="auto">
          <a:xfrm>
            <a:off x="540047" y="2996580"/>
            <a:ext cx="6570664" cy="3679825"/>
            <a:chOff x="-286" y="1464"/>
            <a:chExt cx="4139" cy="2318"/>
          </a:xfrm>
        </p:grpSpPr>
        <p:grpSp>
          <p:nvGrpSpPr>
            <p:cNvPr id="6" name="Group 53"/>
            <p:cNvGrpSpPr>
              <a:grpSpLocks/>
            </p:cNvGrpSpPr>
            <p:nvPr/>
          </p:nvGrpSpPr>
          <p:grpSpPr bwMode="auto">
            <a:xfrm>
              <a:off x="2481" y="1464"/>
              <a:ext cx="1372" cy="1476"/>
              <a:chOff x="2481" y="1464"/>
              <a:chExt cx="1372" cy="1476"/>
            </a:xfrm>
          </p:grpSpPr>
          <p:grpSp>
            <p:nvGrpSpPr>
              <p:cNvPr id="7" name="Group 54"/>
              <p:cNvGrpSpPr>
                <a:grpSpLocks/>
              </p:cNvGrpSpPr>
              <p:nvPr/>
            </p:nvGrpSpPr>
            <p:grpSpPr bwMode="auto">
              <a:xfrm>
                <a:off x="2481" y="1827"/>
                <a:ext cx="1372" cy="1113"/>
                <a:chOff x="2679" y="1827"/>
                <a:chExt cx="1372" cy="1113"/>
              </a:xfrm>
            </p:grpSpPr>
            <p:sp>
              <p:nvSpPr>
                <p:cNvPr id="227383" name="Freeform 55"/>
                <p:cNvSpPr>
                  <a:spLocks noChangeAspect="1"/>
                </p:cNvSpPr>
                <p:nvPr/>
              </p:nvSpPr>
              <p:spPr bwMode="auto">
                <a:xfrm>
                  <a:off x="2679" y="1827"/>
                  <a:ext cx="1372" cy="1113"/>
                </a:xfrm>
                <a:custGeom>
                  <a:avLst/>
                  <a:gdLst/>
                  <a:ahLst/>
                  <a:cxnLst>
                    <a:cxn ang="0">
                      <a:pos x="2088" y="2862"/>
                    </a:cxn>
                    <a:cxn ang="0">
                      <a:pos x="2100" y="2796"/>
                    </a:cxn>
                    <a:cxn ang="0">
                      <a:pos x="2046" y="2724"/>
                    </a:cxn>
                    <a:cxn ang="0">
                      <a:pos x="1962" y="2724"/>
                    </a:cxn>
                    <a:cxn ang="0">
                      <a:pos x="1920" y="2628"/>
                    </a:cxn>
                    <a:cxn ang="0">
                      <a:pos x="1842" y="2682"/>
                    </a:cxn>
                    <a:cxn ang="0">
                      <a:pos x="1818" y="2532"/>
                    </a:cxn>
                    <a:cxn ang="0">
                      <a:pos x="1752" y="2514"/>
                    </a:cxn>
                    <a:cxn ang="0">
                      <a:pos x="1770" y="2466"/>
                    </a:cxn>
                    <a:cxn ang="0">
                      <a:pos x="1680" y="2496"/>
                    </a:cxn>
                    <a:cxn ang="0">
                      <a:pos x="1608" y="2514"/>
                    </a:cxn>
                    <a:cxn ang="0">
                      <a:pos x="1662" y="2418"/>
                    </a:cxn>
                    <a:cxn ang="0">
                      <a:pos x="1644" y="2454"/>
                    </a:cxn>
                    <a:cxn ang="0">
                      <a:pos x="1524" y="2406"/>
                    </a:cxn>
                    <a:cxn ang="0">
                      <a:pos x="1434" y="2412"/>
                    </a:cxn>
                    <a:cxn ang="0">
                      <a:pos x="1410" y="2370"/>
                    </a:cxn>
                    <a:cxn ang="0">
                      <a:pos x="1368" y="2352"/>
                    </a:cxn>
                    <a:cxn ang="0">
                      <a:pos x="1374" y="2292"/>
                    </a:cxn>
                    <a:cxn ang="0">
                      <a:pos x="1506" y="2208"/>
                    </a:cxn>
                    <a:cxn ang="0">
                      <a:pos x="1374" y="2208"/>
                    </a:cxn>
                    <a:cxn ang="0">
                      <a:pos x="1320" y="2220"/>
                    </a:cxn>
                    <a:cxn ang="0">
                      <a:pos x="1368" y="2112"/>
                    </a:cxn>
                    <a:cxn ang="0">
                      <a:pos x="1488" y="2106"/>
                    </a:cxn>
                    <a:cxn ang="0">
                      <a:pos x="1452" y="1980"/>
                    </a:cxn>
                    <a:cxn ang="0">
                      <a:pos x="1344" y="2046"/>
                    </a:cxn>
                    <a:cxn ang="0">
                      <a:pos x="1308" y="2052"/>
                    </a:cxn>
                    <a:cxn ang="0">
                      <a:pos x="1266" y="1992"/>
                    </a:cxn>
                    <a:cxn ang="0">
                      <a:pos x="1224" y="1848"/>
                    </a:cxn>
                    <a:cxn ang="0">
                      <a:pos x="1170" y="1764"/>
                    </a:cxn>
                    <a:cxn ang="0">
                      <a:pos x="1230" y="1782"/>
                    </a:cxn>
                    <a:cxn ang="0">
                      <a:pos x="1320" y="1800"/>
                    </a:cxn>
                    <a:cxn ang="0">
                      <a:pos x="1212" y="1680"/>
                    </a:cxn>
                    <a:cxn ang="0">
                      <a:pos x="1164" y="1656"/>
                    </a:cxn>
                    <a:cxn ang="0">
                      <a:pos x="1074" y="1734"/>
                    </a:cxn>
                    <a:cxn ang="0">
                      <a:pos x="1044" y="1614"/>
                    </a:cxn>
                    <a:cxn ang="0">
                      <a:pos x="984" y="1566"/>
                    </a:cxn>
                    <a:cxn ang="0">
                      <a:pos x="966" y="1476"/>
                    </a:cxn>
                    <a:cxn ang="0">
                      <a:pos x="1020" y="1500"/>
                    </a:cxn>
                    <a:cxn ang="0">
                      <a:pos x="1008" y="1416"/>
                    </a:cxn>
                    <a:cxn ang="0">
                      <a:pos x="1062" y="1314"/>
                    </a:cxn>
                    <a:cxn ang="0">
                      <a:pos x="1068" y="1278"/>
                    </a:cxn>
                    <a:cxn ang="0">
                      <a:pos x="1038" y="1260"/>
                    </a:cxn>
                    <a:cxn ang="0">
                      <a:pos x="846" y="960"/>
                    </a:cxn>
                    <a:cxn ang="0">
                      <a:pos x="546" y="366"/>
                    </a:cxn>
                    <a:cxn ang="0">
                      <a:pos x="312" y="168"/>
                    </a:cxn>
                    <a:cxn ang="0">
                      <a:pos x="246" y="42"/>
                    </a:cxn>
                    <a:cxn ang="0">
                      <a:pos x="1452" y="144"/>
                    </a:cxn>
                    <a:cxn ang="0">
                      <a:pos x="2478" y="1602"/>
                    </a:cxn>
                    <a:cxn ang="0">
                      <a:pos x="2520" y="1734"/>
                    </a:cxn>
                    <a:cxn ang="0">
                      <a:pos x="2676" y="1818"/>
                    </a:cxn>
                    <a:cxn ang="0">
                      <a:pos x="2766" y="1944"/>
                    </a:cxn>
                    <a:cxn ang="0">
                      <a:pos x="2856" y="2010"/>
                    </a:cxn>
                    <a:cxn ang="0">
                      <a:pos x="3036" y="2094"/>
                    </a:cxn>
                    <a:cxn ang="0">
                      <a:pos x="3150" y="2220"/>
                    </a:cxn>
                    <a:cxn ang="0">
                      <a:pos x="3270" y="2322"/>
                    </a:cxn>
                    <a:cxn ang="0">
                      <a:pos x="3396" y="2460"/>
                    </a:cxn>
                    <a:cxn ang="0">
                      <a:pos x="3438" y="2622"/>
                    </a:cxn>
                    <a:cxn ang="0">
                      <a:pos x="3438" y="2736"/>
                    </a:cxn>
                  </a:cxnLst>
                  <a:rect l="0" t="0" r="r" b="b"/>
                  <a:pathLst>
                    <a:path w="3546" h="2868">
                      <a:moveTo>
                        <a:pt x="3066" y="2790"/>
                      </a:moveTo>
                      <a:lnTo>
                        <a:pt x="3000" y="2796"/>
                      </a:lnTo>
                      <a:lnTo>
                        <a:pt x="2874" y="2808"/>
                      </a:lnTo>
                      <a:lnTo>
                        <a:pt x="2772" y="2820"/>
                      </a:lnTo>
                      <a:lnTo>
                        <a:pt x="2604" y="2838"/>
                      </a:lnTo>
                      <a:lnTo>
                        <a:pt x="2442" y="2850"/>
                      </a:lnTo>
                      <a:lnTo>
                        <a:pt x="2130" y="2868"/>
                      </a:lnTo>
                      <a:lnTo>
                        <a:pt x="2118" y="2862"/>
                      </a:lnTo>
                      <a:lnTo>
                        <a:pt x="2118" y="2850"/>
                      </a:lnTo>
                      <a:lnTo>
                        <a:pt x="2106" y="2850"/>
                      </a:lnTo>
                      <a:lnTo>
                        <a:pt x="2088" y="2862"/>
                      </a:lnTo>
                      <a:lnTo>
                        <a:pt x="2088" y="2868"/>
                      </a:lnTo>
                      <a:lnTo>
                        <a:pt x="2070" y="2856"/>
                      </a:lnTo>
                      <a:lnTo>
                        <a:pt x="2088" y="2832"/>
                      </a:lnTo>
                      <a:lnTo>
                        <a:pt x="2076" y="2844"/>
                      </a:lnTo>
                      <a:lnTo>
                        <a:pt x="2058" y="2838"/>
                      </a:lnTo>
                      <a:lnTo>
                        <a:pt x="2058" y="2820"/>
                      </a:lnTo>
                      <a:lnTo>
                        <a:pt x="2070" y="2820"/>
                      </a:lnTo>
                      <a:lnTo>
                        <a:pt x="2052" y="2802"/>
                      </a:lnTo>
                      <a:lnTo>
                        <a:pt x="2064" y="2802"/>
                      </a:lnTo>
                      <a:lnTo>
                        <a:pt x="2064" y="2796"/>
                      </a:lnTo>
                      <a:lnTo>
                        <a:pt x="2100" y="2796"/>
                      </a:lnTo>
                      <a:lnTo>
                        <a:pt x="2112" y="2760"/>
                      </a:lnTo>
                      <a:lnTo>
                        <a:pt x="2106" y="2754"/>
                      </a:lnTo>
                      <a:lnTo>
                        <a:pt x="2106" y="2778"/>
                      </a:lnTo>
                      <a:lnTo>
                        <a:pt x="2100" y="2790"/>
                      </a:lnTo>
                      <a:lnTo>
                        <a:pt x="2046" y="2790"/>
                      </a:lnTo>
                      <a:lnTo>
                        <a:pt x="2040" y="2778"/>
                      </a:lnTo>
                      <a:lnTo>
                        <a:pt x="2052" y="2766"/>
                      </a:lnTo>
                      <a:lnTo>
                        <a:pt x="2046" y="2742"/>
                      </a:lnTo>
                      <a:lnTo>
                        <a:pt x="2058" y="2700"/>
                      </a:lnTo>
                      <a:lnTo>
                        <a:pt x="2046" y="2706"/>
                      </a:lnTo>
                      <a:lnTo>
                        <a:pt x="2046" y="2724"/>
                      </a:lnTo>
                      <a:lnTo>
                        <a:pt x="2010" y="2748"/>
                      </a:lnTo>
                      <a:lnTo>
                        <a:pt x="2010" y="2766"/>
                      </a:lnTo>
                      <a:lnTo>
                        <a:pt x="2004" y="2778"/>
                      </a:lnTo>
                      <a:lnTo>
                        <a:pt x="1968" y="2760"/>
                      </a:lnTo>
                      <a:lnTo>
                        <a:pt x="1944" y="2760"/>
                      </a:lnTo>
                      <a:lnTo>
                        <a:pt x="1914" y="2718"/>
                      </a:lnTo>
                      <a:lnTo>
                        <a:pt x="1920" y="2694"/>
                      </a:lnTo>
                      <a:lnTo>
                        <a:pt x="1932" y="2694"/>
                      </a:lnTo>
                      <a:lnTo>
                        <a:pt x="1950" y="2718"/>
                      </a:lnTo>
                      <a:lnTo>
                        <a:pt x="1962" y="2748"/>
                      </a:lnTo>
                      <a:lnTo>
                        <a:pt x="1962" y="2724"/>
                      </a:lnTo>
                      <a:lnTo>
                        <a:pt x="1986" y="2718"/>
                      </a:lnTo>
                      <a:lnTo>
                        <a:pt x="1998" y="2700"/>
                      </a:lnTo>
                      <a:lnTo>
                        <a:pt x="1956" y="2718"/>
                      </a:lnTo>
                      <a:lnTo>
                        <a:pt x="1938" y="2688"/>
                      </a:lnTo>
                      <a:lnTo>
                        <a:pt x="1944" y="2658"/>
                      </a:lnTo>
                      <a:lnTo>
                        <a:pt x="1932" y="2634"/>
                      </a:lnTo>
                      <a:lnTo>
                        <a:pt x="1962" y="2604"/>
                      </a:lnTo>
                      <a:lnTo>
                        <a:pt x="1950" y="2592"/>
                      </a:lnTo>
                      <a:lnTo>
                        <a:pt x="1926" y="2574"/>
                      </a:lnTo>
                      <a:lnTo>
                        <a:pt x="1950" y="2604"/>
                      </a:lnTo>
                      <a:lnTo>
                        <a:pt x="1920" y="2628"/>
                      </a:lnTo>
                      <a:lnTo>
                        <a:pt x="1926" y="2646"/>
                      </a:lnTo>
                      <a:lnTo>
                        <a:pt x="1938" y="2658"/>
                      </a:lnTo>
                      <a:lnTo>
                        <a:pt x="1938" y="2670"/>
                      </a:lnTo>
                      <a:lnTo>
                        <a:pt x="1926" y="2676"/>
                      </a:lnTo>
                      <a:lnTo>
                        <a:pt x="1920" y="2646"/>
                      </a:lnTo>
                      <a:lnTo>
                        <a:pt x="1914" y="2658"/>
                      </a:lnTo>
                      <a:lnTo>
                        <a:pt x="1914" y="2670"/>
                      </a:lnTo>
                      <a:lnTo>
                        <a:pt x="1908" y="2676"/>
                      </a:lnTo>
                      <a:lnTo>
                        <a:pt x="1884" y="2682"/>
                      </a:lnTo>
                      <a:lnTo>
                        <a:pt x="1878" y="2694"/>
                      </a:lnTo>
                      <a:lnTo>
                        <a:pt x="1842" y="2682"/>
                      </a:lnTo>
                      <a:lnTo>
                        <a:pt x="1836" y="2670"/>
                      </a:lnTo>
                      <a:lnTo>
                        <a:pt x="1806" y="2640"/>
                      </a:lnTo>
                      <a:lnTo>
                        <a:pt x="1788" y="2616"/>
                      </a:lnTo>
                      <a:lnTo>
                        <a:pt x="1812" y="2634"/>
                      </a:lnTo>
                      <a:lnTo>
                        <a:pt x="1812" y="2622"/>
                      </a:lnTo>
                      <a:lnTo>
                        <a:pt x="1818" y="2610"/>
                      </a:lnTo>
                      <a:lnTo>
                        <a:pt x="1812" y="2604"/>
                      </a:lnTo>
                      <a:lnTo>
                        <a:pt x="1824" y="2592"/>
                      </a:lnTo>
                      <a:lnTo>
                        <a:pt x="1824" y="2568"/>
                      </a:lnTo>
                      <a:lnTo>
                        <a:pt x="1806" y="2550"/>
                      </a:lnTo>
                      <a:lnTo>
                        <a:pt x="1818" y="2532"/>
                      </a:lnTo>
                      <a:lnTo>
                        <a:pt x="1848" y="2520"/>
                      </a:lnTo>
                      <a:lnTo>
                        <a:pt x="1866" y="2502"/>
                      </a:lnTo>
                      <a:lnTo>
                        <a:pt x="1830" y="2526"/>
                      </a:lnTo>
                      <a:lnTo>
                        <a:pt x="1812" y="2526"/>
                      </a:lnTo>
                      <a:lnTo>
                        <a:pt x="1788" y="2556"/>
                      </a:lnTo>
                      <a:lnTo>
                        <a:pt x="1770" y="2550"/>
                      </a:lnTo>
                      <a:lnTo>
                        <a:pt x="1770" y="2538"/>
                      </a:lnTo>
                      <a:lnTo>
                        <a:pt x="1764" y="2526"/>
                      </a:lnTo>
                      <a:lnTo>
                        <a:pt x="1764" y="2544"/>
                      </a:lnTo>
                      <a:lnTo>
                        <a:pt x="1752" y="2550"/>
                      </a:lnTo>
                      <a:lnTo>
                        <a:pt x="1752" y="2514"/>
                      </a:lnTo>
                      <a:lnTo>
                        <a:pt x="1764" y="2508"/>
                      </a:lnTo>
                      <a:lnTo>
                        <a:pt x="1782" y="2484"/>
                      </a:lnTo>
                      <a:lnTo>
                        <a:pt x="1782" y="2460"/>
                      </a:lnTo>
                      <a:lnTo>
                        <a:pt x="1788" y="2454"/>
                      </a:lnTo>
                      <a:lnTo>
                        <a:pt x="1776" y="2436"/>
                      </a:lnTo>
                      <a:lnTo>
                        <a:pt x="1794" y="2412"/>
                      </a:lnTo>
                      <a:lnTo>
                        <a:pt x="1782" y="2400"/>
                      </a:lnTo>
                      <a:lnTo>
                        <a:pt x="1776" y="2424"/>
                      </a:lnTo>
                      <a:lnTo>
                        <a:pt x="1764" y="2430"/>
                      </a:lnTo>
                      <a:lnTo>
                        <a:pt x="1776" y="2448"/>
                      </a:lnTo>
                      <a:lnTo>
                        <a:pt x="1770" y="2466"/>
                      </a:lnTo>
                      <a:lnTo>
                        <a:pt x="1776" y="2478"/>
                      </a:lnTo>
                      <a:lnTo>
                        <a:pt x="1746" y="2508"/>
                      </a:lnTo>
                      <a:lnTo>
                        <a:pt x="1746" y="2520"/>
                      </a:lnTo>
                      <a:lnTo>
                        <a:pt x="1734" y="2532"/>
                      </a:lnTo>
                      <a:lnTo>
                        <a:pt x="1722" y="2514"/>
                      </a:lnTo>
                      <a:lnTo>
                        <a:pt x="1722" y="2508"/>
                      </a:lnTo>
                      <a:lnTo>
                        <a:pt x="1710" y="2514"/>
                      </a:lnTo>
                      <a:lnTo>
                        <a:pt x="1704" y="2496"/>
                      </a:lnTo>
                      <a:lnTo>
                        <a:pt x="1692" y="2514"/>
                      </a:lnTo>
                      <a:lnTo>
                        <a:pt x="1668" y="2520"/>
                      </a:lnTo>
                      <a:lnTo>
                        <a:pt x="1680" y="2496"/>
                      </a:lnTo>
                      <a:lnTo>
                        <a:pt x="1674" y="2478"/>
                      </a:lnTo>
                      <a:lnTo>
                        <a:pt x="1692" y="2454"/>
                      </a:lnTo>
                      <a:lnTo>
                        <a:pt x="1674" y="2466"/>
                      </a:lnTo>
                      <a:lnTo>
                        <a:pt x="1668" y="2496"/>
                      </a:lnTo>
                      <a:lnTo>
                        <a:pt x="1662" y="2508"/>
                      </a:lnTo>
                      <a:lnTo>
                        <a:pt x="1662" y="2514"/>
                      </a:lnTo>
                      <a:lnTo>
                        <a:pt x="1650" y="2526"/>
                      </a:lnTo>
                      <a:lnTo>
                        <a:pt x="1638" y="2508"/>
                      </a:lnTo>
                      <a:lnTo>
                        <a:pt x="1644" y="2502"/>
                      </a:lnTo>
                      <a:lnTo>
                        <a:pt x="1632" y="2502"/>
                      </a:lnTo>
                      <a:lnTo>
                        <a:pt x="1608" y="2514"/>
                      </a:lnTo>
                      <a:lnTo>
                        <a:pt x="1560" y="2508"/>
                      </a:lnTo>
                      <a:lnTo>
                        <a:pt x="1566" y="2502"/>
                      </a:lnTo>
                      <a:lnTo>
                        <a:pt x="1578" y="2502"/>
                      </a:lnTo>
                      <a:lnTo>
                        <a:pt x="1578" y="2490"/>
                      </a:lnTo>
                      <a:lnTo>
                        <a:pt x="1614" y="2478"/>
                      </a:lnTo>
                      <a:lnTo>
                        <a:pt x="1572" y="2484"/>
                      </a:lnTo>
                      <a:lnTo>
                        <a:pt x="1560" y="2478"/>
                      </a:lnTo>
                      <a:lnTo>
                        <a:pt x="1650" y="2466"/>
                      </a:lnTo>
                      <a:lnTo>
                        <a:pt x="1656" y="2448"/>
                      </a:lnTo>
                      <a:lnTo>
                        <a:pt x="1662" y="2442"/>
                      </a:lnTo>
                      <a:lnTo>
                        <a:pt x="1662" y="2418"/>
                      </a:lnTo>
                      <a:lnTo>
                        <a:pt x="1674" y="2418"/>
                      </a:lnTo>
                      <a:lnTo>
                        <a:pt x="1680" y="2400"/>
                      </a:lnTo>
                      <a:lnTo>
                        <a:pt x="1674" y="2376"/>
                      </a:lnTo>
                      <a:lnTo>
                        <a:pt x="1662" y="2358"/>
                      </a:lnTo>
                      <a:lnTo>
                        <a:pt x="1668" y="2394"/>
                      </a:lnTo>
                      <a:lnTo>
                        <a:pt x="1674" y="2400"/>
                      </a:lnTo>
                      <a:lnTo>
                        <a:pt x="1656" y="2418"/>
                      </a:lnTo>
                      <a:lnTo>
                        <a:pt x="1656" y="2430"/>
                      </a:lnTo>
                      <a:lnTo>
                        <a:pt x="1662" y="2436"/>
                      </a:lnTo>
                      <a:lnTo>
                        <a:pt x="1650" y="2442"/>
                      </a:lnTo>
                      <a:lnTo>
                        <a:pt x="1644" y="2454"/>
                      </a:lnTo>
                      <a:lnTo>
                        <a:pt x="1614" y="2466"/>
                      </a:lnTo>
                      <a:lnTo>
                        <a:pt x="1602" y="2454"/>
                      </a:lnTo>
                      <a:lnTo>
                        <a:pt x="1572" y="2466"/>
                      </a:lnTo>
                      <a:lnTo>
                        <a:pt x="1572" y="2454"/>
                      </a:lnTo>
                      <a:lnTo>
                        <a:pt x="1602" y="2436"/>
                      </a:lnTo>
                      <a:lnTo>
                        <a:pt x="1572" y="2442"/>
                      </a:lnTo>
                      <a:lnTo>
                        <a:pt x="1578" y="2418"/>
                      </a:lnTo>
                      <a:lnTo>
                        <a:pt x="1524" y="2430"/>
                      </a:lnTo>
                      <a:lnTo>
                        <a:pt x="1518" y="2424"/>
                      </a:lnTo>
                      <a:lnTo>
                        <a:pt x="1518" y="2412"/>
                      </a:lnTo>
                      <a:lnTo>
                        <a:pt x="1524" y="2406"/>
                      </a:lnTo>
                      <a:lnTo>
                        <a:pt x="1566" y="2412"/>
                      </a:lnTo>
                      <a:lnTo>
                        <a:pt x="1578" y="2400"/>
                      </a:lnTo>
                      <a:lnTo>
                        <a:pt x="1530" y="2394"/>
                      </a:lnTo>
                      <a:lnTo>
                        <a:pt x="1524" y="2364"/>
                      </a:lnTo>
                      <a:lnTo>
                        <a:pt x="1518" y="2382"/>
                      </a:lnTo>
                      <a:lnTo>
                        <a:pt x="1518" y="2400"/>
                      </a:lnTo>
                      <a:lnTo>
                        <a:pt x="1500" y="2418"/>
                      </a:lnTo>
                      <a:lnTo>
                        <a:pt x="1470" y="2400"/>
                      </a:lnTo>
                      <a:lnTo>
                        <a:pt x="1458" y="2406"/>
                      </a:lnTo>
                      <a:lnTo>
                        <a:pt x="1416" y="2400"/>
                      </a:lnTo>
                      <a:lnTo>
                        <a:pt x="1434" y="2412"/>
                      </a:lnTo>
                      <a:lnTo>
                        <a:pt x="1458" y="2412"/>
                      </a:lnTo>
                      <a:lnTo>
                        <a:pt x="1440" y="2430"/>
                      </a:lnTo>
                      <a:lnTo>
                        <a:pt x="1404" y="2406"/>
                      </a:lnTo>
                      <a:lnTo>
                        <a:pt x="1386" y="2400"/>
                      </a:lnTo>
                      <a:lnTo>
                        <a:pt x="1380" y="2394"/>
                      </a:lnTo>
                      <a:lnTo>
                        <a:pt x="1380" y="2388"/>
                      </a:lnTo>
                      <a:lnTo>
                        <a:pt x="1362" y="2382"/>
                      </a:lnTo>
                      <a:lnTo>
                        <a:pt x="1368" y="2358"/>
                      </a:lnTo>
                      <a:lnTo>
                        <a:pt x="1386" y="2370"/>
                      </a:lnTo>
                      <a:lnTo>
                        <a:pt x="1398" y="2370"/>
                      </a:lnTo>
                      <a:lnTo>
                        <a:pt x="1410" y="2370"/>
                      </a:lnTo>
                      <a:lnTo>
                        <a:pt x="1470" y="2364"/>
                      </a:lnTo>
                      <a:lnTo>
                        <a:pt x="1482" y="2370"/>
                      </a:lnTo>
                      <a:lnTo>
                        <a:pt x="1494" y="2382"/>
                      </a:lnTo>
                      <a:lnTo>
                        <a:pt x="1494" y="2376"/>
                      </a:lnTo>
                      <a:lnTo>
                        <a:pt x="1488" y="2364"/>
                      </a:lnTo>
                      <a:lnTo>
                        <a:pt x="1500" y="2346"/>
                      </a:lnTo>
                      <a:lnTo>
                        <a:pt x="1500" y="2334"/>
                      </a:lnTo>
                      <a:lnTo>
                        <a:pt x="1476" y="2364"/>
                      </a:lnTo>
                      <a:lnTo>
                        <a:pt x="1416" y="2370"/>
                      </a:lnTo>
                      <a:lnTo>
                        <a:pt x="1386" y="2364"/>
                      </a:lnTo>
                      <a:lnTo>
                        <a:pt x="1368" y="2352"/>
                      </a:lnTo>
                      <a:lnTo>
                        <a:pt x="1344" y="2358"/>
                      </a:lnTo>
                      <a:lnTo>
                        <a:pt x="1326" y="2340"/>
                      </a:lnTo>
                      <a:lnTo>
                        <a:pt x="1332" y="2316"/>
                      </a:lnTo>
                      <a:lnTo>
                        <a:pt x="1362" y="2310"/>
                      </a:lnTo>
                      <a:lnTo>
                        <a:pt x="1398" y="2310"/>
                      </a:lnTo>
                      <a:lnTo>
                        <a:pt x="1428" y="2304"/>
                      </a:lnTo>
                      <a:lnTo>
                        <a:pt x="1428" y="2286"/>
                      </a:lnTo>
                      <a:lnTo>
                        <a:pt x="1416" y="2304"/>
                      </a:lnTo>
                      <a:lnTo>
                        <a:pt x="1404" y="2310"/>
                      </a:lnTo>
                      <a:lnTo>
                        <a:pt x="1368" y="2304"/>
                      </a:lnTo>
                      <a:lnTo>
                        <a:pt x="1374" y="2292"/>
                      </a:lnTo>
                      <a:lnTo>
                        <a:pt x="1362" y="2298"/>
                      </a:lnTo>
                      <a:lnTo>
                        <a:pt x="1326" y="2298"/>
                      </a:lnTo>
                      <a:lnTo>
                        <a:pt x="1326" y="2292"/>
                      </a:lnTo>
                      <a:lnTo>
                        <a:pt x="1344" y="2286"/>
                      </a:lnTo>
                      <a:lnTo>
                        <a:pt x="1362" y="2268"/>
                      </a:lnTo>
                      <a:lnTo>
                        <a:pt x="1374" y="2232"/>
                      </a:lnTo>
                      <a:lnTo>
                        <a:pt x="1416" y="2220"/>
                      </a:lnTo>
                      <a:lnTo>
                        <a:pt x="1500" y="2220"/>
                      </a:lnTo>
                      <a:lnTo>
                        <a:pt x="1512" y="2208"/>
                      </a:lnTo>
                      <a:lnTo>
                        <a:pt x="1500" y="2184"/>
                      </a:lnTo>
                      <a:lnTo>
                        <a:pt x="1506" y="2208"/>
                      </a:lnTo>
                      <a:lnTo>
                        <a:pt x="1494" y="2220"/>
                      </a:lnTo>
                      <a:lnTo>
                        <a:pt x="1440" y="2208"/>
                      </a:lnTo>
                      <a:lnTo>
                        <a:pt x="1404" y="2214"/>
                      </a:lnTo>
                      <a:lnTo>
                        <a:pt x="1398" y="2208"/>
                      </a:lnTo>
                      <a:lnTo>
                        <a:pt x="1386" y="2214"/>
                      </a:lnTo>
                      <a:lnTo>
                        <a:pt x="1380" y="2196"/>
                      </a:lnTo>
                      <a:lnTo>
                        <a:pt x="1392" y="2190"/>
                      </a:lnTo>
                      <a:lnTo>
                        <a:pt x="1398" y="2166"/>
                      </a:lnTo>
                      <a:lnTo>
                        <a:pt x="1392" y="2190"/>
                      </a:lnTo>
                      <a:lnTo>
                        <a:pt x="1380" y="2190"/>
                      </a:lnTo>
                      <a:lnTo>
                        <a:pt x="1374" y="2208"/>
                      </a:lnTo>
                      <a:lnTo>
                        <a:pt x="1350" y="2208"/>
                      </a:lnTo>
                      <a:lnTo>
                        <a:pt x="1380" y="2214"/>
                      </a:lnTo>
                      <a:lnTo>
                        <a:pt x="1368" y="2220"/>
                      </a:lnTo>
                      <a:lnTo>
                        <a:pt x="1356" y="2238"/>
                      </a:lnTo>
                      <a:lnTo>
                        <a:pt x="1362" y="2250"/>
                      </a:lnTo>
                      <a:lnTo>
                        <a:pt x="1350" y="2268"/>
                      </a:lnTo>
                      <a:lnTo>
                        <a:pt x="1332" y="2262"/>
                      </a:lnTo>
                      <a:lnTo>
                        <a:pt x="1350" y="2256"/>
                      </a:lnTo>
                      <a:lnTo>
                        <a:pt x="1326" y="2250"/>
                      </a:lnTo>
                      <a:lnTo>
                        <a:pt x="1326" y="2244"/>
                      </a:lnTo>
                      <a:lnTo>
                        <a:pt x="1320" y="2220"/>
                      </a:lnTo>
                      <a:lnTo>
                        <a:pt x="1314" y="2214"/>
                      </a:lnTo>
                      <a:lnTo>
                        <a:pt x="1320" y="2154"/>
                      </a:lnTo>
                      <a:lnTo>
                        <a:pt x="1332" y="2148"/>
                      </a:lnTo>
                      <a:lnTo>
                        <a:pt x="1350" y="2148"/>
                      </a:lnTo>
                      <a:lnTo>
                        <a:pt x="1350" y="2118"/>
                      </a:lnTo>
                      <a:lnTo>
                        <a:pt x="1362" y="2100"/>
                      </a:lnTo>
                      <a:lnTo>
                        <a:pt x="1380" y="2094"/>
                      </a:lnTo>
                      <a:lnTo>
                        <a:pt x="1380" y="2106"/>
                      </a:lnTo>
                      <a:lnTo>
                        <a:pt x="1362" y="2112"/>
                      </a:lnTo>
                      <a:lnTo>
                        <a:pt x="1356" y="2124"/>
                      </a:lnTo>
                      <a:lnTo>
                        <a:pt x="1368" y="2112"/>
                      </a:lnTo>
                      <a:lnTo>
                        <a:pt x="1386" y="2112"/>
                      </a:lnTo>
                      <a:lnTo>
                        <a:pt x="1380" y="2088"/>
                      </a:lnTo>
                      <a:lnTo>
                        <a:pt x="1416" y="2070"/>
                      </a:lnTo>
                      <a:lnTo>
                        <a:pt x="1428" y="2058"/>
                      </a:lnTo>
                      <a:lnTo>
                        <a:pt x="1452" y="2058"/>
                      </a:lnTo>
                      <a:lnTo>
                        <a:pt x="1458" y="2076"/>
                      </a:lnTo>
                      <a:lnTo>
                        <a:pt x="1458" y="2088"/>
                      </a:lnTo>
                      <a:lnTo>
                        <a:pt x="1488" y="2118"/>
                      </a:lnTo>
                      <a:lnTo>
                        <a:pt x="1500" y="2142"/>
                      </a:lnTo>
                      <a:lnTo>
                        <a:pt x="1500" y="2124"/>
                      </a:lnTo>
                      <a:lnTo>
                        <a:pt x="1488" y="2106"/>
                      </a:lnTo>
                      <a:lnTo>
                        <a:pt x="1464" y="2082"/>
                      </a:lnTo>
                      <a:lnTo>
                        <a:pt x="1458" y="2058"/>
                      </a:lnTo>
                      <a:lnTo>
                        <a:pt x="1470" y="2046"/>
                      </a:lnTo>
                      <a:lnTo>
                        <a:pt x="1494" y="2040"/>
                      </a:lnTo>
                      <a:lnTo>
                        <a:pt x="1482" y="2034"/>
                      </a:lnTo>
                      <a:lnTo>
                        <a:pt x="1452" y="2052"/>
                      </a:lnTo>
                      <a:lnTo>
                        <a:pt x="1440" y="2052"/>
                      </a:lnTo>
                      <a:lnTo>
                        <a:pt x="1422" y="2040"/>
                      </a:lnTo>
                      <a:lnTo>
                        <a:pt x="1416" y="2004"/>
                      </a:lnTo>
                      <a:lnTo>
                        <a:pt x="1440" y="1980"/>
                      </a:lnTo>
                      <a:lnTo>
                        <a:pt x="1452" y="1980"/>
                      </a:lnTo>
                      <a:lnTo>
                        <a:pt x="1464" y="1956"/>
                      </a:lnTo>
                      <a:lnTo>
                        <a:pt x="1458" y="1926"/>
                      </a:lnTo>
                      <a:lnTo>
                        <a:pt x="1440" y="1914"/>
                      </a:lnTo>
                      <a:lnTo>
                        <a:pt x="1458" y="1956"/>
                      </a:lnTo>
                      <a:lnTo>
                        <a:pt x="1440" y="1974"/>
                      </a:lnTo>
                      <a:lnTo>
                        <a:pt x="1416" y="1998"/>
                      </a:lnTo>
                      <a:lnTo>
                        <a:pt x="1410" y="2016"/>
                      </a:lnTo>
                      <a:lnTo>
                        <a:pt x="1386" y="2034"/>
                      </a:lnTo>
                      <a:lnTo>
                        <a:pt x="1356" y="2058"/>
                      </a:lnTo>
                      <a:lnTo>
                        <a:pt x="1338" y="2064"/>
                      </a:lnTo>
                      <a:lnTo>
                        <a:pt x="1344" y="2046"/>
                      </a:lnTo>
                      <a:lnTo>
                        <a:pt x="1338" y="2046"/>
                      </a:lnTo>
                      <a:lnTo>
                        <a:pt x="1320" y="2082"/>
                      </a:lnTo>
                      <a:lnTo>
                        <a:pt x="1308" y="2058"/>
                      </a:lnTo>
                      <a:lnTo>
                        <a:pt x="1314" y="2046"/>
                      </a:lnTo>
                      <a:lnTo>
                        <a:pt x="1326" y="2040"/>
                      </a:lnTo>
                      <a:lnTo>
                        <a:pt x="1314" y="2022"/>
                      </a:lnTo>
                      <a:lnTo>
                        <a:pt x="1320" y="2004"/>
                      </a:lnTo>
                      <a:lnTo>
                        <a:pt x="1314" y="2004"/>
                      </a:lnTo>
                      <a:lnTo>
                        <a:pt x="1308" y="2022"/>
                      </a:lnTo>
                      <a:lnTo>
                        <a:pt x="1314" y="2034"/>
                      </a:lnTo>
                      <a:lnTo>
                        <a:pt x="1308" y="2052"/>
                      </a:lnTo>
                      <a:lnTo>
                        <a:pt x="1290" y="2034"/>
                      </a:lnTo>
                      <a:lnTo>
                        <a:pt x="1290" y="2022"/>
                      </a:lnTo>
                      <a:lnTo>
                        <a:pt x="1302" y="2004"/>
                      </a:lnTo>
                      <a:lnTo>
                        <a:pt x="1308" y="2010"/>
                      </a:lnTo>
                      <a:lnTo>
                        <a:pt x="1320" y="1986"/>
                      </a:lnTo>
                      <a:lnTo>
                        <a:pt x="1284" y="2004"/>
                      </a:lnTo>
                      <a:lnTo>
                        <a:pt x="1278" y="2028"/>
                      </a:lnTo>
                      <a:lnTo>
                        <a:pt x="1254" y="2064"/>
                      </a:lnTo>
                      <a:lnTo>
                        <a:pt x="1242" y="2058"/>
                      </a:lnTo>
                      <a:lnTo>
                        <a:pt x="1266" y="2016"/>
                      </a:lnTo>
                      <a:lnTo>
                        <a:pt x="1266" y="1992"/>
                      </a:lnTo>
                      <a:lnTo>
                        <a:pt x="1284" y="1944"/>
                      </a:lnTo>
                      <a:lnTo>
                        <a:pt x="1284" y="1920"/>
                      </a:lnTo>
                      <a:lnTo>
                        <a:pt x="1284" y="1914"/>
                      </a:lnTo>
                      <a:lnTo>
                        <a:pt x="1302" y="1902"/>
                      </a:lnTo>
                      <a:lnTo>
                        <a:pt x="1284" y="1902"/>
                      </a:lnTo>
                      <a:lnTo>
                        <a:pt x="1266" y="1932"/>
                      </a:lnTo>
                      <a:lnTo>
                        <a:pt x="1236" y="1926"/>
                      </a:lnTo>
                      <a:lnTo>
                        <a:pt x="1230" y="1908"/>
                      </a:lnTo>
                      <a:lnTo>
                        <a:pt x="1224" y="1860"/>
                      </a:lnTo>
                      <a:lnTo>
                        <a:pt x="1230" y="1854"/>
                      </a:lnTo>
                      <a:lnTo>
                        <a:pt x="1224" y="1848"/>
                      </a:lnTo>
                      <a:lnTo>
                        <a:pt x="1236" y="1848"/>
                      </a:lnTo>
                      <a:lnTo>
                        <a:pt x="1218" y="1842"/>
                      </a:lnTo>
                      <a:lnTo>
                        <a:pt x="1206" y="1818"/>
                      </a:lnTo>
                      <a:lnTo>
                        <a:pt x="1206" y="1830"/>
                      </a:lnTo>
                      <a:lnTo>
                        <a:pt x="1182" y="1806"/>
                      </a:lnTo>
                      <a:lnTo>
                        <a:pt x="1176" y="1794"/>
                      </a:lnTo>
                      <a:lnTo>
                        <a:pt x="1182" y="1788"/>
                      </a:lnTo>
                      <a:lnTo>
                        <a:pt x="1176" y="1788"/>
                      </a:lnTo>
                      <a:lnTo>
                        <a:pt x="1176" y="1770"/>
                      </a:lnTo>
                      <a:lnTo>
                        <a:pt x="1188" y="1758"/>
                      </a:lnTo>
                      <a:lnTo>
                        <a:pt x="1170" y="1764"/>
                      </a:lnTo>
                      <a:lnTo>
                        <a:pt x="1164" y="1740"/>
                      </a:lnTo>
                      <a:lnTo>
                        <a:pt x="1182" y="1746"/>
                      </a:lnTo>
                      <a:lnTo>
                        <a:pt x="1194" y="1740"/>
                      </a:lnTo>
                      <a:lnTo>
                        <a:pt x="1194" y="1758"/>
                      </a:lnTo>
                      <a:lnTo>
                        <a:pt x="1206" y="1770"/>
                      </a:lnTo>
                      <a:lnTo>
                        <a:pt x="1206" y="1758"/>
                      </a:lnTo>
                      <a:lnTo>
                        <a:pt x="1212" y="1764"/>
                      </a:lnTo>
                      <a:lnTo>
                        <a:pt x="1236" y="1782"/>
                      </a:lnTo>
                      <a:lnTo>
                        <a:pt x="1236" y="1794"/>
                      </a:lnTo>
                      <a:lnTo>
                        <a:pt x="1236" y="1782"/>
                      </a:lnTo>
                      <a:lnTo>
                        <a:pt x="1230" y="1782"/>
                      </a:lnTo>
                      <a:lnTo>
                        <a:pt x="1254" y="1770"/>
                      </a:lnTo>
                      <a:lnTo>
                        <a:pt x="1254" y="1764"/>
                      </a:lnTo>
                      <a:lnTo>
                        <a:pt x="1290" y="1770"/>
                      </a:lnTo>
                      <a:lnTo>
                        <a:pt x="1296" y="1782"/>
                      </a:lnTo>
                      <a:lnTo>
                        <a:pt x="1290" y="1800"/>
                      </a:lnTo>
                      <a:lnTo>
                        <a:pt x="1302" y="1794"/>
                      </a:lnTo>
                      <a:lnTo>
                        <a:pt x="1314" y="1800"/>
                      </a:lnTo>
                      <a:lnTo>
                        <a:pt x="1314" y="1818"/>
                      </a:lnTo>
                      <a:lnTo>
                        <a:pt x="1326" y="1824"/>
                      </a:lnTo>
                      <a:lnTo>
                        <a:pt x="1314" y="1812"/>
                      </a:lnTo>
                      <a:lnTo>
                        <a:pt x="1320" y="1800"/>
                      </a:lnTo>
                      <a:lnTo>
                        <a:pt x="1302" y="1782"/>
                      </a:lnTo>
                      <a:lnTo>
                        <a:pt x="1290" y="1758"/>
                      </a:lnTo>
                      <a:lnTo>
                        <a:pt x="1254" y="1758"/>
                      </a:lnTo>
                      <a:lnTo>
                        <a:pt x="1248" y="1764"/>
                      </a:lnTo>
                      <a:lnTo>
                        <a:pt x="1230" y="1776"/>
                      </a:lnTo>
                      <a:lnTo>
                        <a:pt x="1194" y="1740"/>
                      </a:lnTo>
                      <a:lnTo>
                        <a:pt x="1188" y="1722"/>
                      </a:lnTo>
                      <a:lnTo>
                        <a:pt x="1200" y="1698"/>
                      </a:lnTo>
                      <a:lnTo>
                        <a:pt x="1194" y="1686"/>
                      </a:lnTo>
                      <a:lnTo>
                        <a:pt x="1200" y="1680"/>
                      </a:lnTo>
                      <a:lnTo>
                        <a:pt x="1212" y="1680"/>
                      </a:lnTo>
                      <a:lnTo>
                        <a:pt x="1218" y="1668"/>
                      </a:lnTo>
                      <a:lnTo>
                        <a:pt x="1242" y="1674"/>
                      </a:lnTo>
                      <a:lnTo>
                        <a:pt x="1212" y="1656"/>
                      </a:lnTo>
                      <a:lnTo>
                        <a:pt x="1224" y="1626"/>
                      </a:lnTo>
                      <a:lnTo>
                        <a:pt x="1212" y="1632"/>
                      </a:lnTo>
                      <a:lnTo>
                        <a:pt x="1206" y="1644"/>
                      </a:lnTo>
                      <a:lnTo>
                        <a:pt x="1176" y="1686"/>
                      </a:lnTo>
                      <a:lnTo>
                        <a:pt x="1176" y="1668"/>
                      </a:lnTo>
                      <a:lnTo>
                        <a:pt x="1170" y="1674"/>
                      </a:lnTo>
                      <a:lnTo>
                        <a:pt x="1170" y="1662"/>
                      </a:lnTo>
                      <a:lnTo>
                        <a:pt x="1164" y="1656"/>
                      </a:lnTo>
                      <a:lnTo>
                        <a:pt x="1170" y="1662"/>
                      </a:lnTo>
                      <a:lnTo>
                        <a:pt x="1170" y="1686"/>
                      </a:lnTo>
                      <a:lnTo>
                        <a:pt x="1164" y="1686"/>
                      </a:lnTo>
                      <a:lnTo>
                        <a:pt x="1158" y="1674"/>
                      </a:lnTo>
                      <a:lnTo>
                        <a:pt x="1158" y="1692"/>
                      </a:lnTo>
                      <a:lnTo>
                        <a:pt x="1128" y="1722"/>
                      </a:lnTo>
                      <a:lnTo>
                        <a:pt x="1122" y="1746"/>
                      </a:lnTo>
                      <a:lnTo>
                        <a:pt x="1128" y="1752"/>
                      </a:lnTo>
                      <a:lnTo>
                        <a:pt x="1122" y="1770"/>
                      </a:lnTo>
                      <a:lnTo>
                        <a:pt x="1116" y="1782"/>
                      </a:lnTo>
                      <a:lnTo>
                        <a:pt x="1074" y="1734"/>
                      </a:lnTo>
                      <a:lnTo>
                        <a:pt x="1056" y="1704"/>
                      </a:lnTo>
                      <a:lnTo>
                        <a:pt x="1062" y="1704"/>
                      </a:lnTo>
                      <a:lnTo>
                        <a:pt x="1056" y="1698"/>
                      </a:lnTo>
                      <a:lnTo>
                        <a:pt x="1020" y="1662"/>
                      </a:lnTo>
                      <a:lnTo>
                        <a:pt x="1026" y="1650"/>
                      </a:lnTo>
                      <a:lnTo>
                        <a:pt x="1014" y="1650"/>
                      </a:lnTo>
                      <a:lnTo>
                        <a:pt x="1002" y="1632"/>
                      </a:lnTo>
                      <a:lnTo>
                        <a:pt x="1008" y="1602"/>
                      </a:lnTo>
                      <a:lnTo>
                        <a:pt x="1014" y="1584"/>
                      </a:lnTo>
                      <a:lnTo>
                        <a:pt x="1032" y="1584"/>
                      </a:lnTo>
                      <a:lnTo>
                        <a:pt x="1044" y="1614"/>
                      </a:lnTo>
                      <a:lnTo>
                        <a:pt x="1062" y="1638"/>
                      </a:lnTo>
                      <a:lnTo>
                        <a:pt x="1056" y="1626"/>
                      </a:lnTo>
                      <a:lnTo>
                        <a:pt x="1044" y="1608"/>
                      </a:lnTo>
                      <a:lnTo>
                        <a:pt x="1032" y="1578"/>
                      </a:lnTo>
                      <a:lnTo>
                        <a:pt x="1050" y="1566"/>
                      </a:lnTo>
                      <a:lnTo>
                        <a:pt x="1080" y="1578"/>
                      </a:lnTo>
                      <a:lnTo>
                        <a:pt x="1098" y="1566"/>
                      </a:lnTo>
                      <a:lnTo>
                        <a:pt x="1080" y="1578"/>
                      </a:lnTo>
                      <a:lnTo>
                        <a:pt x="1044" y="1566"/>
                      </a:lnTo>
                      <a:lnTo>
                        <a:pt x="1002" y="1584"/>
                      </a:lnTo>
                      <a:lnTo>
                        <a:pt x="984" y="1566"/>
                      </a:lnTo>
                      <a:lnTo>
                        <a:pt x="984" y="1560"/>
                      </a:lnTo>
                      <a:lnTo>
                        <a:pt x="996" y="1554"/>
                      </a:lnTo>
                      <a:lnTo>
                        <a:pt x="990" y="1536"/>
                      </a:lnTo>
                      <a:lnTo>
                        <a:pt x="990" y="1518"/>
                      </a:lnTo>
                      <a:lnTo>
                        <a:pt x="984" y="1530"/>
                      </a:lnTo>
                      <a:lnTo>
                        <a:pt x="972" y="1536"/>
                      </a:lnTo>
                      <a:lnTo>
                        <a:pt x="954" y="1524"/>
                      </a:lnTo>
                      <a:lnTo>
                        <a:pt x="960" y="1512"/>
                      </a:lnTo>
                      <a:lnTo>
                        <a:pt x="972" y="1506"/>
                      </a:lnTo>
                      <a:lnTo>
                        <a:pt x="966" y="1494"/>
                      </a:lnTo>
                      <a:lnTo>
                        <a:pt x="966" y="1476"/>
                      </a:lnTo>
                      <a:lnTo>
                        <a:pt x="972" y="1476"/>
                      </a:lnTo>
                      <a:lnTo>
                        <a:pt x="966" y="1464"/>
                      </a:lnTo>
                      <a:lnTo>
                        <a:pt x="972" y="1464"/>
                      </a:lnTo>
                      <a:lnTo>
                        <a:pt x="1014" y="1536"/>
                      </a:lnTo>
                      <a:lnTo>
                        <a:pt x="1026" y="1542"/>
                      </a:lnTo>
                      <a:lnTo>
                        <a:pt x="1032" y="1542"/>
                      </a:lnTo>
                      <a:lnTo>
                        <a:pt x="1020" y="1536"/>
                      </a:lnTo>
                      <a:lnTo>
                        <a:pt x="1014" y="1518"/>
                      </a:lnTo>
                      <a:lnTo>
                        <a:pt x="1020" y="1500"/>
                      </a:lnTo>
                      <a:lnTo>
                        <a:pt x="1032" y="1494"/>
                      </a:lnTo>
                      <a:lnTo>
                        <a:pt x="1020" y="1500"/>
                      </a:lnTo>
                      <a:lnTo>
                        <a:pt x="1014" y="1512"/>
                      </a:lnTo>
                      <a:lnTo>
                        <a:pt x="1008" y="1512"/>
                      </a:lnTo>
                      <a:lnTo>
                        <a:pt x="978" y="1464"/>
                      </a:lnTo>
                      <a:lnTo>
                        <a:pt x="978" y="1452"/>
                      </a:lnTo>
                      <a:lnTo>
                        <a:pt x="1008" y="1446"/>
                      </a:lnTo>
                      <a:lnTo>
                        <a:pt x="1026" y="1470"/>
                      </a:lnTo>
                      <a:lnTo>
                        <a:pt x="1044" y="1470"/>
                      </a:lnTo>
                      <a:lnTo>
                        <a:pt x="1026" y="1464"/>
                      </a:lnTo>
                      <a:lnTo>
                        <a:pt x="1020" y="1452"/>
                      </a:lnTo>
                      <a:lnTo>
                        <a:pt x="1002" y="1440"/>
                      </a:lnTo>
                      <a:lnTo>
                        <a:pt x="1008" y="1416"/>
                      </a:lnTo>
                      <a:lnTo>
                        <a:pt x="1026" y="1398"/>
                      </a:lnTo>
                      <a:lnTo>
                        <a:pt x="1008" y="1410"/>
                      </a:lnTo>
                      <a:lnTo>
                        <a:pt x="1032" y="1380"/>
                      </a:lnTo>
                      <a:lnTo>
                        <a:pt x="1038" y="1386"/>
                      </a:lnTo>
                      <a:lnTo>
                        <a:pt x="1038" y="1392"/>
                      </a:lnTo>
                      <a:lnTo>
                        <a:pt x="1056" y="1380"/>
                      </a:lnTo>
                      <a:lnTo>
                        <a:pt x="1086" y="1374"/>
                      </a:lnTo>
                      <a:lnTo>
                        <a:pt x="1032" y="1368"/>
                      </a:lnTo>
                      <a:lnTo>
                        <a:pt x="1038" y="1350"/>
                      </a:lnTo>
                      <a:lnTo>
                        <a:pt x="1056" y="1332"/>
                      </a:lnTo>
                      <a:lnTo>
                        <a:pt x="1062" y="1314"/>
                      </a:lnTo>
                      <a:lnTo>
                        <a:pt x="1074" y="1302"/>
                      </a:lnTo>
                      <a:lnTo>
                        <a:pt x="1092" y="1266"/>
                      </a:lnTo>
                      <a:lnTo>
                        <a:pt x="1110" y="1266"/>
                      </a:lnTo>
                      <a:lnTo>
                        <a:pt x="1116" y="1260"/>
                      </a:lnTo>
                      <a:lnTo>
                        <a:pt x="1092" y="1260"/>
                      </a:lnTo>
                      <a:lnTo>
                        <a:pt x="1080" y="1272"/>
                      </a:lnTo>
                      <a:lnTo>
                        <a:pt x="1068" y="1218"/>
                      </a:lnTo>
                      <a:lnTo>
                        <a:pt x="1074" y="1260"/>
                      </a:lnTo>
                      <a:lnTo>
                        <a:pt x="1062" y="1278"/>
                      </a:lnTo>
                      <a:lnTo>
                        <a:pt x="1062" y="1284"/>
                      </a:lnTo>
                      <a:lnTo>
                        <a:pt x="1068" y="1278"/>
                      </a:lnTo>
                      <a:lnTo>
                        <a:pt x="1068" y="1284"/>
                      </a:lnTo>
                      <a:lnTo>
                        <a:pt x="1068" y="1290"/>
                      </a:lnTo>
                      <a:lnTo>
                        <a:pt x="1062" y="1296"/>
                      </a:lnTo>
                      <a:lnTo>
                        <a:pt x="1062" y="1302"/>
                      </a:lnTo>
                      <a:lnTo>
                        <a:pt x="1050" y="1338"/>
                      </a:lnTo>
                      <a:lnTo>
                        <a:pt x="1026" y="1374"/>
                      </a:lnTo>
                      <a:lnTo>
                        <a:pt x="1020" y="1374"/>
                      </a:lnTo>
                      <a:lnTo>
                        <a:pt x="1014" y="1350"/>
                      </a:lnTo>
                      <a:lnTo>
                        <a:pt x="1044" y="1302"/>
                      </a:lnTo>
                      <a:lnTo>
                        <a:pt x="1038" y="1284"/>
                      </a:lnTo>
                      <a:lnTo>
                        <a:pt x="1038" y="1260"/>
                      </a:lnTo>
                      <a:lnTo>
                        <a:pt x="1026" y="1236"/>
                      </a:lnTo>
                      <a:lnTo>
                        <a:pt x="1032" y="1206"/>
                      </a:lnTo>
                      <a:lnTo>
                        <a:pt x="1020" y="1182"/>
                      </a:lnTo>
                      <a:lnTo>
                        <a:pt x="1044" y="1146"/>
                      </a:lnTo>
                      <a:lnTo>
                        <a:pt x="1038" y="1092"/>
                      </a:lnTo>
                      <a:lnTo>
                        <a:pt x="990" y="1092"/>
                      </a:lnTo>
                      <a:lnTo>
                        <a:pt x="990" y="1062"/>
                      </a:lnTo>
                      <a:lnTo>
                        <a:pt x="966" y="1056"/>
                      </a:lnTo>
                      <a:lnTo>
                        <a:pt x="948" y="1026"/>
                      </a:lnTo>
                      <a:lnTo>
                        <a:pt x="912" y="1014"/>
                      </a:lnTo>
                      <a:lnTo>
                        <a:pt x="846" y="960"/>
                      </a:lnTo>
                      <a:lnTo>
                        <a:pt x="810" y="960"/>
                      </a:lnTo>
                      <a:lnTo>
                        <a:pt x="804" y="906"/>
                      </a:lnTo>
                      <a:lnTo>
                        <a:pt x="774" y="888"/>
                      </a:lnTo>
                      <a:lnTo>
                        <a:pt x="792" y="846"/>
                      </a:lnTo>
                      <a:lnTo>
                        <a:pt x="750" y="834"/>
                      </a:lnTo>
                      <a:lnTo>
                        <a:pt x="768" y="804"/>
                      </a:lnTo>
                      <a:lnTo>
                        <a:pt x="666" y="564"/>
                      </a:lnTo>
                      <a:lnTo>
                        <a:pt x="642" y="522"/>
                      </a:lnTo>
                      <a:lnTo>
                        <a:pt x="636" y="480"/>
                      </a:lnTo>
                      <a:lnTo>
                        <a:pt x="594" y="408"/>
                      </a:lnTo>
                      <a:lnTo>
                        <a:pt x="546" y="366"/>
                      </a:lnTo>
                      <a:lnTo>
                        <a:pt x="522" y="300"/>
                      </a:lnTo>
                      <a:lnTo>
                        <a:pt x="510" y="294"/>
                      </a:lnTo>
                      <a:lnTo>
                        <a:pt x="498" y="264"/>
                      </a:lnTo>
                      <a:lnTo>
                        <a:pt x="468" y="252"/>
                      </a:lnTo>
                      <a:lnTo>
                        <a:pt x="468" y="228"/>
                      </a:lnTo>
                      <a:lnTo>
                        <a:pt x="456" y="216"/>
                      </a:lnTo>
                      <a:lnTo>
                        <a:pt x="462" y="204"/>
                      </a:lnTo>
                      <a:lnTo>
                        <a:pt x="468" y="180"/>
                      </a:lnTo>
                      <a:lnTo>
                        <a:pt x="420" y="114"/>
                      </a:lnTo>
                      <a:lnTo>
                        <a:pt x="300" y="150"/>
                      </a:lnTo>
                      <a:lnTo>
                        <a:pt x="312" y="168"/>
                      </a:lnTo>
                      <a:lnTo>
                        <a:pt x="282" y="180"/>
                      </a:lnTo>
                      <a:lnTo>
                        <a:pt x="276" y="222"/>
                      </a:lnTo>
                      <a:lnTo>
                        <a:pt x="258" y="252"/>
                      </a:lnTo>
                      <a:lnTo>
                        <a:pt x="228" y="246"/>
                      </a:lnTo>
                      <a:lnTo>
                        <a:pt x="138" y="300"/>
                      </a:lnTo>
                      <a:lnTo>
                        <a:pt x="132" y="216"/>
                      </a:lnTo>
                      <a:lnTo>
                        <a:pt x="30" y="60"/>
                      </a:lnTo>
                      <a:lnTo>
                        <a:pt x="24" y="30"/>
                      </a:lnTo>
                      <a:lnTo>
                        <a:pt x="0" y="0"/>
                      </a:lnTo>
                      <a:lnTo>
                        <a:pt x="120" y="24"/>
                      </a:lnTo>
                      <a:lnTo>
                        <a:pt x="246" y="42"/>
                      </a:lnTo>
                      <a:lnTo>
                        <a:pt x="372" y="60"/>
                      </a:lnTo>
                      <a:lnTo>
                        <a:pt x="492" y="78"/>
                      </a:lnTo>
                      <a:lnTo>
                        <a:pt x="528" y="78"/>
                      </a:lnTo>
                      <a:lnTo>
                        <a:pt x="588" y="90"/>
                      </a:lnTo>
                      <a:lnTo>
                        <a:pt x="636" y="96"/>
                      </a:lnTo>
                      <a:lnTo>
                        <a:pt x="768" y="108"/>
                      </a:lnTo>
                      <a:lnTo>
                        <a:pt x="906" y="120"/>
                      </a:lnTo>
                      <a:lnTo>
                        <a:pt x="1044" y="126"/>
                      </a:lnTo>
                      <a:lnTo>
                        <a:pt x="1182" y="138"/>
                      </a:lnTo>
                      <a:lnTo>
                        <a:pt x="1314" y="144"/>
                      </a:lnTo>
                      <a:lnTo>
                        <a:pt x="1452" y="144"/>
                      </a:lnTo>
                      <a:lnTo>
                        <a:pt x="1590" y="144"/>
                      </a:lnTo>
                      <a:lnTo>
                        <a:pt x="1728" y="144"/>
                      </a:lnTo>
                      <a:lnTo>
                        <a:pt x="1878" y="144"/>
                      </a:lnTo>
                      <a:lnTo>
                        <a:pt x="2034" y="138"/>
                      </a:lnTo>
                      <a:lnTo>
                        <a:pt x="2196" y="132"/>
                      </a:lnTo>
                      <a:lnTo>
                        <a:pt x="2352" y="120"/>
                      </a:lnTo>
                      <a:lnTo>
                        <a:pt x="2376" y="414"/>
                      </a:lnTo>
                      <a:lnTo>
                        <a:pt x="2400" y="708"/>
                      </a:lnTo>
                      <a:lnTo>
                        <a:pt x="2430" y="1008"/>
                      </a:lnTo>
                      <a:lnTo>
                        <a:pt x="2454" y="1302"/>
                      </a:lnTo>
                      <a:lnTo>
                        <a:pt x="2478" y="1602"/>
                      </a:lnTo>
                      <a:lnTo>
                        <a:pt x="2478" y="1650"/>
                      </a:lnTo>
                      <a:lnTo>
                        <a:pt x="2496" y="1656"/>
                      </a:lnTo>
                      <a:lnTo>
                        <a:pt x="2496" y="1668"/>
                      </a:lnTo>
                      <a:lnTo>
                        <a:pt x="2508" y="1674"/>
                      </a:lnTo>
                      <a:lnTo>
                        <a:pt x="2526" y="1686"/>
                      </a:lnTo>
                      <a:lnTo>
                        <a:pt x="2520" y="1698"/>
                      </a:lnTo>
                      <a:lnTo>
                        <a:pt x="2496" y="1698"/>
                      </a:lnTo>
                      <a:lnTo>
                        <a:pt x="2502" y="1710"/>
                      </a:lnTo>
                      <a:lnTo>
                        <a:pt x="2502" y="1716"/>
                      </a:lnTo>
                      <a:lnTo>
                        <a:pt x="2508" y="1716"/>
                      </a:lnTo>
                      <a:lnTo>
                        <a:pt x="2520" y="1734"/>
                      </a:lnTo>
                      <a:lnTo>
                        <a:pt x="2526" y="1746"/>
                      </a:lnTo>
                      <a:lnTo>
                        <a:pt x="2550" y="1752"/>
                      </a:lnTo>
                      <a:lnTo>
                        <a:pt x="2580" y="1752"/>
                      </a:lnTo>
                      <a:lnTo>
                        <a:pt x="2586" y="1770"/>
                      </a:lnTo>
                      <a:lnTo>
                        <a:pt x="2604" y="1788"/>
                      </a:lnTo>
                      <a:lnTo>
                        <a:pt x="2634" y="1800"/>
                      </a:lnTo>
                      <a:lnTo>
                        <a:pt x="2640" y="1800"/>
                      </a:lnTo>
                      <a:lnTo>
                        <a:pt x="2640" y="1782"/>
                      </a:lnTo>
                      <a:lnTo>
                        <a:pt x="2646" y="1776"/>
                      </a:lnTo>
                      <a:lnTo>
                        <a:pt x="2682" y="1800"/>
                      </a:lnTo>
                      <a:lnTo>
                        <a:pt x="2676" y="1818"/>
                      </a:lnTo>
                      <a:lnTo>
                        <a:pt x="2694" y="1824"/>
                      </a:lnTo>
                      <a:lnTo>
                        <a:pt x="2694" y="1836"/>
                      </a:lnTo>
                      <a:lnTo>
                        <a:pt x="2706" y="1860"/>
                      </a:lnTo>
                      <a:lnTo>
                        <a:pt x="2724" y="1854"/>
                      </a:lnTo>
                      <a:lnTo>
                        <a:pt x="2736" y="1866"/>
                      </a:lnTo>
                      <a:lnTo>
                        <a:pt x="2736" y="1878"/>
                      </a:lnTo>
                      <a:lnTo>
                        <a:pt x="2748" y="1890"/>
                      </a:lnTo>
                      <a:lnTo>
                        <a:pt x="2760" y="1908"/>
                      </a:lnTo>
                      <a:lnTo>
                        <a:pt x="2754" y="1920"/>
                      </a:lnTo>
                      <a:lnTo>
                        <a:pt x="2766" y="1932"/>
                      </a:lnTo>
                      <a:lnTo>
                        <a:pt x="2766" y="1944"/>
                      </a:lnTo>
                      <a:lnTo>
                        <a:pt x="2778" y="1950"/>
                      </a:lnTo>
                      <a:lnTo>
                        <a:pt x="2772" y="1962"/>
                      </a:lnTo>
                      <a:lnTo>
                        <a:pt x="2778" y="1980"/>
                      </a:lnTo>
                      <a:lnTo>
                        <a:pt x="2790" y="1968"/>
                      </a:lnTo>
                      <a:lnTo>
                        <a:pt x="2802" y="1968"/>
                      </a:lnTo>
                      <a:lnTo>
                        <a:pt x="2808" y="1944"/>
                      </a:lnTo>
                      <a:lnTo>
                        <a:pt x="2826" y="1962"/>
                      </a:lnTo>
                      <a:lnTo>
                        <a:pt x="2850" y="1962"/>
                      </a:lnTo>
                      <a:lnTo>
                        <a:pt x="2856" y="1974"/>
                      </a:lnTo>
                      <a:lnTo>
                        <a:pt x="2844" y="1998"/>
                      </a:lnTo>
                      <a:lnTo>
                        <a:pt x="2856" y="2010"/>
                      </a:lnTo>
                      <a:lnTo>
                        <a:pt x="2862" y="2010"/>
                      </a:lnTo>
                      <a:lnTo>
                        <a:pt x="2880" y="2028"/>
                      </a:lnTo>
                      <a:lnTo>
                        <a:pt x="2916" y="2022"/>
                      </a:lnTo>
                      <a:lnTo>
                        <a:pt x="2922" y="2010"/>
                      </a:lnTo>
                      <a:lnTo>
                        <a:pt x="2934" y="2040"/>
                      </a:lnTo>
                      <a:lnTo>
                        <a:pt x="2970" y="2070"/>
                      </a:lnTo>
                      <a:lnTo>
                        <a:pt x="2994" y="2118"/>
                      </a:lnTo>
                      <a:lnTo>
                        <a:pt x="3012" y="2112"/>
                      </a:lnTo>
                      <a:lnTo>
                        <a:pt x="3012" y="2106"/>
                      </a:lnTo>
                      <a:lnTo>
                        <a:pt x="3018" y="2094"/>
                      </a:lnTo>
                      <a:lnTo>
                        <a:pt x="3036" y="2094"/>
                      </a:lnTo>
                      <a:lnTo>
                        <a:pt x="3048" y="2112"/>
                      </a:lnTo>
                      <a:lnTo>
                        <a:pt x="3048" y="2124"/>
                      </a:lnTo>
                      <a:lnTo>
                        <a:pt x="3066" y="2136"/>
                      </a:lnTo>
                      <a:lnTo>
                        <a:pt x="3072" y="2142"/>
                      </a:lnTo>
                      <a:lnTo>
                        <a:pt x="3084" y="2148"/>
                      </a:lnTo>
                      <a:lnTo>
                        <a:pt x="3084" y="2160"/>
                      </a:lnTo>
                      <a:lnTo>
                        <a:pt x="3096" y="2166"/>
                      </a:lnTo>
                      <a:lnTo>
                        <a:pt x="3102" y="2184"/>
                      </a:lnTo>
                      <a:lnTo>
                        <a:pt x="3108" y="2202"/>
                      </a:lnTo>
                      <a:lnTo>
                        <a:pt x="3144" y="2214"/>
                      </a:lnTo>
                      <a:lnTo>
                        <a:pt x="3150" y="2220"/>
                      </a:lnTo>
                      <a:lnTo>
                        <a:pt x="3156" y="2238"/>
                      </a:lnTo>
                      <a:lnTo>
                        <a:pt x="3162" y="2250"/>
                      </a:lnTo>
                      <a:lnTo>
                        <a:pt x="3192" y="2250"/>
                      </a:lnTo>
                      <a:lnTo>
                        <a:pt x="3198" y="2262"/>
                      </a:lnTo>
                      <a:lnTo>
                        <a:pt x="3222" y="2274"/>
                      </a:lnTo>
                      <a:lnTo>
                        <a:pt x="3234" y="2286"/>
                      </a:lnTo>
                      <a:lnTo>
                        <a:pt x="3222" y="2304"/>
                      </a:lnTo>
                      <a:lnTo>
                        <a:pt x="3240" y="2316"/>
                      </a:lnTo>
                      <a:lnTo>
                        <a:pt x="3258" y="2322"/>
                      </a:lnTo>
                      <a:lnTo>
                        <a:pt x="3264" y="2328"/>
                      </a:lnTo>
                      <a:lnTo>
                        <a:pt x="3270" y="2322"/>
                      </a:lnTo>
                      <a:lnTo>
                        <a:pt x="3276" y="2328"/>
                      </a:lnTo>
                      <a:lnTo>
                        <a:pt x="3288" y="2340"/>
                      </a:lnTo>
                      <a:lnTo>
                        <a:pt x="3282" y="2346"/>
                      </a:lnTo>
                      <a:lnTo>
                        <a:pt x="3300" y="2370"/>
                      </a:lnTo>
                      <a:lnTo>
                        <a:pt x="3318" y="2352"/>
                      </a:lnTo>
                      <a:lnTo>
                        <a:pt x="3330" y="2358"/>
                      </a:lnTo>
                      <a:lnTo>
                        <a:pt x="3366" y="2394"/>
                      </a:lnTo>
                      <a:lnTo>
                        <a:pt x="3378" y="2400"/>
                      </a:lnTo>
                      <a:lnTo>
                        <a:pt x="3372" y="2406"/>
                      </a:lnTo>
                      <a:lnTo>
                        <a:pt x="3384" y="2418"/>
                      </a:lnTo>
                      <a:lnTo>
                        <a:pt x="3396" y="2460"/>
                      </a:lnTo>
                      <a:lnTo>
                        <a:pt x="3408" y="2472"/>
                      </a:lnTo>
                      <a:lnTo>
                        <a:pt x="3414" y="2490"/>
                      </a:lnTo>
                      <a:lnTo>
                        <a:pt x="3408" y="2496"/>
                      </a:lnTo>
                      <a:lnTo>
                        <a:pt x="3408" y="2508"/>
                      </a:lnTo>
                      <a:lnTo>
                        <a:pt x="3420" y="2538"/>
                      </a:lnTo>
                      <a:lnTo>
                        <a:pt x="3420" y="2556"/>
                      </a:lnTo>
                      <a:lnTo>
                        <a:pt x="3420" y="2580"/>
                      </a:lnTo>
                      <a:lnTo>
                        <a:pt x="3414" y="2586"/>
                      </a:lnTo>
                      <a:lnTo>
                        <a:pt x="3420" y="2598"/>
                      </a:lnTo>
                      <a:lnTo>
                        <a:pt x="3438" y="2592"/>
                      </a:lnTo>
                      <a:lnTo>
                        <a:pt x="3438" y="2622"/>
                      </a:lnTo>
                      <a:lnTo>
                        <a:pt x="3444" y="2634"/>
                      </a:lnTo>
                      <a:lnTo>
                        <a:pt x="3462" y="2646"/>
                      </a:lnTo>
                      <a:lnTo>
                        <a:pt x="3474" y="2664"/>
                      </a:lnTo>
                      <a:lnTo>
                        <a:pt x="3480" y="2664"/>
                      </a:lnTo>
                      <a:lnTo>
                        <a:pt x="3486" y="2676"/>
                      </a:lnTo>
                      <a:lnTo>
                        <a:pt x="3510" y="2676"/>
                      </a:lnTo>
                      <a:lnTo>
                        <a:pt x="3522" y="2682"/>
                      </a:lnTo>
                      <a:lnTo>
                        <a:pt x="3522" y="2694"/>
                      </a:lnTo>
                      <a:lnTo>
                        <a:pt x="3546" y="2706"/>
                      </a:lnTo>
                      <a:lnTo>
                        <a:pt x="3546" y="2718"/>
                      </a:lnTo>
                      <a:lnTo>
                        <a:pt x="3438" y="2736"/>
                      </a:lnTo>
                      <a:lnTo>
                        <a:pt x="3222" y="2766"/>
                      </a:lnTo>
                      <a:lnTo>
                        <a:pt x="3066" y="2790"/>
                      </a:lnTo>
                    </a:path>
                  </a:pathLst>
                </a:custGeom>
                <a:solidFill>
                  <a:srgbClr val="0000FF"/>
                </a:solidFill>
                <a:ln w="38100" cmpd="sng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CA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182" name="Text Box 56"/>
                <p:cNvSpPr txBox="1">
                  <a:spLocks noChangeArrowheads="1"/>
                </p:cNvSpPr>
                <p:nvPr/>
              </p:nvSpPr>
              <p:spPr bwMode="auto">
                <a:xfrm>
                  <a:off x="3021" y="2198"/>
                  <a:ext cx="587" cy="2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eaLnBrk="0" hangingPunct="0"/>
                  <a:r>
                    <a:rPr lang="en-GB" sz="1800" dirty="0">
                      <a:latin typeface="Comic Sans MS" pitchFamily="66" charset="0"/>
                    </a:rPr>
                    <a:t>24Mha</a:t>
                  </a:r>
                </a:p>
              </p:txBody>
            </p:sp>
          </p:grpSp>
          <p:sp>
            <p:nvSpPr>
              <p:cNvPr id="49180" name="Text Box 57"/>
              <p:cNvSpPr txBox="1">
                <a:spLocks noChangeArrowheads="1"/>
              </p:cNvSpPr>
              <p:nvPr/>
            </p:nvSpPr>
            <p:spPr bwMode="auto">
              <a:xfrm>
                <a:off x="2571" y="1464"/>
                <a:ext cx="587" cy="233"/>
              </a:xfrm>
              <a:prstGeom prst="rect">
                <a:avLst/>
              </a:prstGeom>
              <a:solidFill>
                <a:srgbClr val="0066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0" hangingPunct="0"/>
                <a:r>
                  <a:rPr lang="en-GB" sz="1800" dirty="0">
                    <a:latin typeface="Comic Sans MS" pitchFamily="66" charset="0"/>
                  </a:rPr>
                  <a:t>38Mha</a:t>
                </a:r>
              </a:p>
            </p:txBody>
          </p:sp>
        </p:grpSp>
        <p:grpSp>
          <p:nvGrpSpPr>
            <p:cNvPr id="8" name="Group 58"/>
            <p:cNvGrpSpPr>
              <a:grpSpLocks/>
            </p:cNvGrpSpPr>
            <p:nvPr/>
          </p:nvGrpSpPr>
          <p:grpSpPr bwMode="auto">
            <a:xfrm>
              <a:off x="-286" y="3279"/>
              <a:ext cx="2455" cy="503"/>
              <a:chOff x="-286" y="3279"/>
              <a:chExt cx="2455" cy="503"/>
            </a:xfrm>
          </p:grpSpPr>
          <p:grpSp>
            <p:nvGrpSpPr>
              <p:cNvPr id="9" name="Group 59"/>
              <p:cNvGrpSpPr>
                <a:grpSpLocks/>
              </p:cNvGrpSpPr>
              <p:nvPr/>
            </p:nvGrpSpPr>
            <p:grpSpPr bwMode="auto">
              <a:xfrm>
                <a:off x="-286" y="3551"/>
                <a:ext cx="2455" cy="231"/>
                <a:chOff x="-286" y="3551"/>
                <a:chExt cx="2455" cy="231"/>
              </a:xfrm>
            </p:grpSpPr>
            <p:sp>
              <p:nvSpPr>
                <p:cNvPr id="227388" name="Rectangle 60"/>
                <p:cNvSpPr>
                  <a:spLocks noChangeArrowheads="1"/>
                </p:cNvSpPr>
                <p:nvPr/>
              </p:nvSpPr>
              <p:spPr bwMode="auto">
                <a:xfrm>
                  <a:off x="-286" y="3596"/>
                  <a:ext cx="192" cy="96"/>
                </a:xfrm>
                <a:prstGeom prst="rect">
                  <a:avLst/>
                </a:prstGeom>
                <a:solidFill>
                  <a:srgbClr val="008000"/>
                </a:solidFill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CA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178" name="Text Box 61"/>
                <p:cNvSpPr txBox="1">
                  <a:spLocks noChangeArrowheads="1"/>
                </p:cNvSpPr>
                <p:nvPr/>
              </p:nvSpPr>
              <p:spPr bwMode="auto">
                <a:xfrm>
                  <a:off x="-60" y="3551"/>
                  <a:ext cx="2229" cy="231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eaLnBrk="0" hangingPunct="0"/>
                  <a:r>
                    <a:rPr lang="en-CA" sz="1800" dirty="0">
                      <a:latin typeface="Comic Sans MS" pitchFamily="66" charset="0"/>
                    </a:rPr>
                    <a:t>Non-timber harvest land base</a:t>
                  </a:r>
                </a:p>
              </p:txBody>
            </p:sp>
          </p:grpSp>
          <p:grpSp>
            <p:nvGrpSpPr>
              <p:cNvPr id="10" name="Group 62"/>
              <p:cNvGrpSpPr>
                <a:grpSpLocks/>
              </p:cNvGrpSpPr>
              <p:nvPr/>
            </p:nvGrpSpPr>
            <p:grpSpPr bwMode="auto">
              <a:xfrm>
                <a:off x="-286" y="3279"/>
                <a:ext cx="2133" cy="233"/>
                <a:chOff x="-286" y="3279"/>
                <a:chExt cx="2133" cy="233"/>
              </a:xfrm>
            </p:grpSpPr>
            <p:sp>
              <p:nvSpPr>
                <p:cNvPr id="227391" name="Rectangle 63"/>
                <p:cNvSpPr>
                  <a:spLocks noChangeArrowheads="1"/>
                </p:cNvSpPr>
                <p:nvPr/>
              </p:nvSpPr>
              <p:spPr bwMode="auto">
                <a:xfrm>
                  <a:off x="-286" y="3324"/>
                  <a:ext cx="192" cy="96"/>
                </a:xfrm>
                <a:prstGeom prst="rect">
                  <a:avLst/>
                </a:prstGeom>
                <a:solidFill>
                  <a:srgbClr val="0000FF"/>
                </a:solidFill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CA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9176" name="Text Box 64"/>
                <p:cNvSpPr txBox="1">
                  <a:spLocks noChangeArrowheads="1"/>
                </p:cNvSpPr>
                <p:nvPr/>
              </p:nvSpPr>
              <p:spPr bwMode="auto">
                <a:xfrm>
                  <a:off x="-60" y="3279"/>
                  <a:ext cx="1907" cy="233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eaLnBrk="0" hangingPunct="0"/>
                  <a:r>
                    <a:rPr lang="en-CA" sz="1800" dirty="0">
                      <a:latin typeface="Comic Sans MS" pitchFamily="66" charset="0"/>
                    </a:rPr>
                    <a:t>Timber harvest land base</a:t>
                  </a:r>
                </a:p>
              </p:txBody>
            </p:sp>
          </p:grpSp>
        </p:grpSp>
      </p:grpSp>
      <p:grpSp>
        <p:nvGrpSpPr>
          <p:cNvPr id="11" name="Group 65"/>
          <p:cNvGrpSpPr>
            <a:grpSpLocks/>
          </p:cNvGrpSpPr>
          <p:nvPr/>
        </p:nvGrpSpPr>
        <p:grpSpPr bwMode="auto">
          <a:xfrm>
            <a:off x="539552" y="3645149"/>
            <a:ext cx="6070601" cy="2170113"/>
            <a:chOff x="295" y="1610"/>
            <a:chExt cx="3824" cy="1367"/>
          </a:xfrm>
        </p:grpSpPr>
        <p:grpSp>
          <p:nvGrpSpPr>
            <p:cNvPr id="12" name="Group 66"/>
            <p:cNvGrpSpPr>
              <a:grpSpLocks/>
            </p:cNvGrpSpPr>
            <p:nvPr/>
          </p:nvGrpSpPr>
          <p:grpSpPr bwMode="auto">
            <a:xfrm>
              <a:off x="295" y="2744"/>
              <a:ext cx="1859" cy="233"/>
              <a:chOff x="295" y="2744"/>
              <a:chExt cx="1859" cy="233"/>
            </a:xfrm>
          </p:grpSpPr>
          <p:sp>
            <p:nvSpPr>
              <p:cNvPr id="227395" name="Rectangle 67"/>
              <p:cNvSpPr>
                <a:spLocks noChangeArrowheads="1"/>
              </p:cNvSpPr>
              <p:nvPr/>
            </p:nvSpPr>
            <p:spPr bwMode="auto">
              <a:xfrm>
                <a:off x="295" y="2795"/>
                <a:ext cx="192" cy="96"/>
              </a:xfrm>
              <a:prstGeom prst="rect">
                <a:avLst/>
              </a:prstGeom>
              <a:solidFill>
                <a:srgbClr val="E60000"/>
              </a:soli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9170" name="Text Box 68"/>
              <p:cNvSpPr txBox="1">
                <a:spLocks noChangeArrowheads="1"/>
              </p:cNvSpPr>
              <p:nvPr/>
            </p:nvSpPr>
            <p:spPr bwMode="auto">
              <a:xfrm>
                <a:off x="476" y="2744"/>
                <a:ext cx="1678" cy="23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0" hangingPunct="0"/>
                <a:r>
                  <a:rPr lang="en-CA" sz="1800" dirty="0">
                    <a:latin typeface="Comic Sans MS" pitchFamily="66" charset="0"/>
                  </a:rPr>
                  <a:t>Annual harvest area</a:t>
                </a:r>
              </a:p>
            </p:txBody>
          </p:sp>
        </p:grpSp>
        <p:grpSp>
          <p:nvGrpSpPr>
            <p:cNvPr id="13" name="Group 69"/>
            <p:cNvGrpSpPr>
              <a:grpSpLocks/>
            </p:cNvGrpSpPr>
            <p:nvPr/>
          </p:nvGrpSpPr>
          <p:grpSpPr bwMode="auto">
            <a:xfrm>
              <a:off x="3334" y="1610"/>
              <a:ext cx="785" cy="233"/>
              <a:chOff x="4987" y="1630"/>
              <a:chExt cx="785" cy="233"/>
            </a:xfrm>
          </p:grpSpPr>
          <p:sp>
            <p:nvSpPr>
              <p:cNvPr id="227398" name="Freeform 70"/>
              <p:cNvSpPr>
                <a:spLocks noChangeAspect="1"/>
              </p:cNvSpPr>
              <p:nvPr/>
            </p:nvSpPr>
            <p:spPr bwMode="auto">
              <a:xfrm>
                <a:off x="4987" y="1675"/>
                <a:ext cx="96" cy="78"/>
              </a:xfrm>
              <a:custGeom>
                <a:avLst/>
                <a:gdLst/>
                <a:ahLst/>
                <a:cxnLst>
                  <a:cxn ang="0">
                    <a:pos x="2088" y="2862"/>
                  </a:cxn>
                  <a:cxn ang="0">
                    <a:pos x="2100" y="2796"/>
                  </a:cxn>
                  <a:cxn ang="0">
                    <a:pos x="2046" y="2724"/>
                  </a:cxn>
                  <a:cxn ang="0">
                    <a:pos x="1962" y="2724"/>
                  </a:cxn>
                  <a:cxn ang="0">
                    <a:pos x="1920" y="2628"/>
                  </a:cxn>
                  <a:cxn ang="0">
                    <a:pos x="1842" y="2682"/>
                  </a:cxn>
                  <a:cxn ang="0">
                    <a:pos x="1818" y="2532"/>
                  </a:cxn>
                  <a:cxn ang="0">
                    <a:pos x="1752" y="2514"/>
                  </a:cxn>
                  <a:cxn ang="0">
                    <a:pos x="1770" y="2466"/>
                  </a:cxn>
                  <a:cxn ang="0">
                    <a:pos x="1680" y="2496"/>
                  </a:cxn>
                  <a:cxn ang="0">
                    <a:pos x="1608" y="2514"/>
                  </a:cxn>
                  <a:cxn ang="0">
                    <a:pos x="1662" y="2418"/>
                  </a:cxn>
                  <a:cxn ang="0">
                    <a:pos x="1644" y="2454"/>
                  </a:cxn>
                  <a:cxn ang="0">
                    <a:pos x="1524" y="2406"/>
                  </a:cxn>
                  <a:cxn ang="0">
                    <a:pos x="1434" y="2412"/>
                  </a:cxn>
                  <a:cxn ang="0">
                    <a:pos x="1410" y="2370"/>
                  </a:cxn>
                  <a:cxn ang="0">
                    <a:pos x="1368" y="2352"/>
                  </a:cxn>
                  <a:cxn ang="0">
                    <a:pos x="1374" y="2292"/>
                  </a:cxn>
                  <a:cxn ang="0">
                    <a:pos x="1506" y="2208"/>
                  </a:cxn>
                  <a:cxn ang="0">
                    <a:pos x="1374" y="2208"/>
                  </a:cxn>
                  <a:cxn ang="0">
                    <a:pos x="1320" y="2220"/>
                  </a:cxn>
                  <a:cxn ang="0">
                    <a:pos x="1368" y="2112"/>
                  </a:cxn>
                  <a:cxn ang="0">
                    <a:pos x="1488" y="2106"/>
                  </a:cxn>
                  <a:cxn ang="0">
                    <a:pos x="1452" y="1980"/>
                  </a:cxn>
                  <a:cxn ang="0">
                    <a:pos x="1344" y="2046"/>
                  </a:cxn>
                  <a:cxn ang="0">
                    <a:pos x="1308" y="2052"/>
                  </a:cxn>
                  <a:cxn ang="0">
                    <a:pos x="1266" y="1992"/>
                  </a:cxn>
                  <a:cxn ang="0">
                    <a:pos x="1224" y="1848"/>
                  </a:cxn>
                  <a:cxn ang="0">
                    <a:pos x="1170" y="1764"/>
                  </a:cxn>
                  <a:cxn ang="0">
                    <a:pos x="1230" y="1782"/>
                  </a:cxn>
                  <a:cxn ang="0">
                    <a:pos x="1320" y="1800"/>
                  </a:cxn>
                  <a:cxn ang="0">
                    <a:pos x="1212" y="1680"/>
                  </a:cxn>
                  <a:cxn ang="0">
                    <a:pos x="1164" y="1656"/>
                  </a:cxn>
                  <a:cxn ang="0">
                    <a:pos x="1074" y="1734"/>
                  </a:cxn>
                  <a:cxn ang="0">
                    <a:pos x="1044" y="1614"/>
                  </a:cxn>
                  <a:cxn ang="0">
                    <a:pos x="984" y="1566"/>
                  </a:cxn>
                  <a:cxn ang="0">
                    <a:pos x="966" y="1476"/>
                  </a:cxn>
                  <a:cxn ang="0">
                    <a:pos x="1020" y="1500"/>
                  </a:cxn>
                  <a:cxn ang="0">
                    <a:pos x="1008" y="1416"/>
                  </a:cxn>
                  <a:cxn ang="0">
                    <a:pos x="1062" y="1314"/>
                  </a:cxn>
                  <a:cxn ang="0">
                    <a:pos x="1068" y="1278"/>
                  </a:cxn>
                  <a:cxn ang="0">
                    <a:pos x="1038" y="1260"/>
                  </a:cxn>
                  <a:cxn ang="0">
                    <a:pos x="846" y="960"/>
                  </a:cxn>
                  <a:cxn ang="0">
                    <a:pos x="546" y="366"/>
                  </a:cxn>
                  <a:cxn ang="0">
                    <a:pos x="312" y="168"/>
                  </a:cxn>
                  <a:cxn ang="0">
                    <a:pos x="246" y="42"/>
                  </a:cxn>
                  <a:cxn ang="0">
                    <a:pos x="1452" y="144"/>
                  </a:cxn>
                  <a:cxn ang="0">
                    <a:pos x="2478" y="1602"/>
                  </a:cxn>
                  <a:cxn ang="0">
                    <a:pos x="2520" y="1734"/>
                  </a:cxn>
                  <a:cxn ang="0">
                    <a:pos x="2676" y="1818"/>
                  </a:cxn>
                  <a:cxn ang="0">
                    <a:pos x="2766" y="1944"/>
                  </a:cxn>
                  <a:cxn ang="0">
                    <a:pos x="2856" y="2010"/>
                  </a:cxn>
                  <a:cxn ang="0">
                    <a:pos x="3036" y="2094"/>
                  </a:cxn>
                  <a:cxn ang="0">
                    <a:pos x="3150" y="2220"/>
                  </a:cxn>
                  <a:cxn ang="0">
                    <a:pos x="3270" y="2322"/>
                  </a:cxn>
                  <a:cxn ang="0">
                    <a:pos x="3396" y="2460"/>
                  </a:cxn>
                  <a:cxn ang="0">
                    <a:pos x="3438" y="2622"/>
                  </a:cxn>
                  <a:cxn ang="0">
                    <a:pos x="3438" y="2736"/>
                  </a:cxn>
                </a:cxnLst>
                <a:rect l="0" t="0" r="r" b="b"/>
                <a:pathLst>
                  <a:path w="3546" h="2868">
                    <a:moveTo>
                      <a:pt x="3066" y="2790"/>
                    </a:moveTo>
                    <a:lnTo>
                      <a:pt x="3000" y="2796"/>
                    </a:lnTo>
                    <a:lnTo>
                      <a:pt x="2874" y="2808"/>
                    </a:lnTo>
                    <a:lnTo>
                      <a:pt x="2772" y="2820"/>
                    </a:lnTo>
                    <a:lnTo>
                      <a:pt x="2604" y="2838"/>
                    </a:lnTo>
                    <a:lnTo>
                      <a:pt x="2442" y="2850"/>
                    </a:lnTo>
                    <a:lnTo>
                      <a:pt x="2130" y="2868"/>
                    </a:lnTo>
                    <a:lnTo>
                      <a:pt x="2118" y="2862"/>
                    </a:lnTo>
                    <a:lnTo>
                      <a:pt x="2118" y="2850"/>
                    </a:lnTo>
                    <a:lnTo>
                      <a:pt x="2106" y="2850"/>
                    </a:lnTo>
                    <a:lnTo>
                      <a:pt x="2088" y="2862"/>
                    </a:lnTo>
                    <a:lnTo>
                      <a:pt x="2088" y="2868"/>
                    </a:lnTo>
                    <a:lnTo>
                      <a:pt x="2070" y="2856"/>
                    </a:lnTo>
                    <a:lnTo>
                      <a:pt x="2088" y="2832"/>
                    </a:lnTo>
                    <a:lnTo>
                      <a:pt x="2076" y="2844"/>
                    </a:lnTo>
                    <a:lnTo>
                      <a:pt x="2058" y="2838"/>
                    </a:lnTo>
                    <a:lnTo>
                      <a:pt x="2058" y="2820"/>
                    </a:lnTo>
                    <a:lnTo>
                      <a:pt x="2070" y="2820"/>
                    </a:lnTo>
                    <a:lnTo>
                      <a:pt x="2052" y="2802"/>
                    </a:lnTo>
                    <a:lnTo>
                      <a:pt x="2064" y="2802"/>
                    </a:lnTo>
                    <a:lnTo>
                      <a:pt x="2064" y="2796"/>
                    </a:lnTo>
                    <a:lnTo>
                      <a:pt x="2100" y="2796"/>
                    </a:lnTo>
                    <a:lnTo>
                      <a:pt x="2112" y="2760"/>
                    </a:lnTo>
                    <a:lnTo>
                      <a:pt x="2106" y="2754"/>
                    </a:lnTo>
                    <a:lnTo>
                      <a:pt x="2106" y="2778"/>
                    </a:lnTo>
                    <a:lnTo>
                      <a:pt x="2100" y="2790"/>
                    </a:lnTo>
                    <a:lnTo>
                      <a:pt x="2046" y="2790"/>
                    </a:lnTo>
                    <a:lnTo>
                      <a:pt x="2040" y="2778"/>
                    </a:lnTo>
                    <a:lnTo>
                      <a:pt x="2052" y="2766"/>
                    </a:lnTo>
                    <a:lnTo>
                      <a:pt x="2046" y="2742"/>
                    </a:lnTo>
                    <a:lnTo>
                      <a:pt x="2058" y="2700"/>
                    </a:lnTo>
                    <a:lnTo>
                      <a:pt x="2046" y="2706"/>
                    </a:lnTo>
                    <a:lnTo>
                      <a:pt x="2046" y="2724"/>
                    </a:lnTo>
                    <a:lnTo>
                      <a:pt x="2010" y="2748"/>
                    </a:lnTo>
                    <a:lnTo>
                      <a:pt x="2010" y="2766"/>
                    </a:lnTo>
                    <a:lnTo>
                      <a:pt x="2004" y="2778"/>
                    </a:lnTo>
                    <a:lnTo>
                      <a:pt x="1968" y="2760"/>
                    </a:lnTo>
                    <a:lnTo>
                      <a:pt x="1944" y="2760"/>
                    </a:lnTo>
                    <a:lnTo>
                      <a:pt x="1914" y="2718"/>
                    </a:lnTo>
                    <a:lnTo>
                      <a:pt x="1920" y="2694"/>
                    </a:lnTo>
                    <a:lnTo>
                      <a:pt x="1932" y="2694"/>
                    </a:lnTo>
                    <a:lnTo>
                      <a:pt x="1950" y="2718"/>
                    </a:lnTo>
                    <a:lnTo>
                      <a:pt x="1962" y="2748"/>
                    </a:lnTo>
                    <a:lnTo>
                      <a:pt x="1962" y="2724"/>
                    </a:lnTo>
                    <a:lnTo>
                      <a:pt x="1986" y="2718"/>
                    </a:lnTo>
                    <a:lnTo>
                      <a:pt x="1998" y="2700"/>
                    </a:lnTo>
                    <a:lnTo>
                      <a:pt x="1956" y="2718"/>
                    </a:lnTo>
                    <a:lnTo>
                      <a:pt x="1938" y="2688"/>
                    </a:lnTo>
                    <a:lnTo>
                      <a:pt x="1944" y="2658"/>
                    </a:lnTo>
                    <a:lnTo>
                      <a:pt x="1932" y="2634"/>
                    </a:lnTo>
                    <a:lnTo>
                      <a:pt x="1962" y="2604"/>
                    </a:lnTo>
                    <a:lnTo>
                      <a:pt x="1950" y="2592"/>
                    </a:lnTo>
                    <a:lnTo>
                      <a:pt x="1926" y="2574"/>
                    </a:lnTo>
                    <a:lnTo>
                      <a:pt x="1950" y="2604"/>
                    </a:lnTo>
                    <a:lnTo>
                      <a:pt x="1920" y="2628"/>
                    </a:lnTo>
                    <a:lnTo>
                      <a:pt x="1926" y="2646"/>
                    </a:lnTo>
                    <a:lnTo>
                      <a:pt x="1938" y="2658"/>
                    </a:lnTo>
                    <a:lnTo>
                      <a:pt x="1938" y="2670"/>
                    </a:lnTo>
                    <a:lnTo>
                      <a:pt x="1926" y="2676"/>
                    </a:lnTo>
                    <a:lnTo>
                      <a:pt x="1920" y="2646"/>
                    </a:lnTo>
                    <a:lnTo>
                      <a:pt x="1914" y="2658"/>
                    </a:lnTo>
                    <a:lnTo>
                      <a:pt x="1914" y="2670"/>
                    </a:lnTo>
                    <a:lnTo>
                      <a:pt x="1908" y="2676"/>
                    </a:lnTo>
                    <a:lnTo>
                      <a:pt x="1884" y="2682"/>
                    </a:lnTo>
                    <a:lnTo>
                      <a:pt x="1878" y="2694"/>
                    </a:lnTo>
                    <a:lnTo>
                      <a:pt x="1842" y="2682"/>
                    </a:lnTo>
                    <a:lnTo>
                      <a:pt x="1836" y="2670"/>
                    </a:lnTo>
                    <a:lnTo>
                      <a:pt x="1806" y="2640"/>
                    </a:lnTo>
                    <a:lnTo>
                      <a:pt x="1788" y="2616"/>
                    </a:lnTo>
                    <a:lnTo>
                      <a:pt x="1812" y="2634"/>
                    </a:lnTo>
                    <a:lnTo>
                      <a:pt x="1812" y="2622"/>
                    </a:lnTo>
                    <a:lnTo>
                      <a:pt x="1818" y="2610"/>
                    </a:lnTo>
                    <a:lnTo>
                      <a:pt x="1812" y="2604"/>
                    </a:lnTo>
                    <a:lnTo>
                      <a:pt x="1824" y="2592"/>
                    </a:lnTo>
                    <a:lnTo>
                      <a:pt x="1824" y="2568"/>
                    </a:lnTo>
                    <a:lnTo>
                      <a:pt x="1806" y="2550"/>
                    </a:lnTo>
                    <a:lnTo>
                      <a:pt x="1818" y="2532"/>
                    </a:lnTo>
                    <a:lnTo>
                      <a:pt x="1848" y="2520"/>
                    </a:lnTo>
                    <a:lnTo>
                      <a:pt x="1866" y="2502"/>
                    </a:lnTo>
                    <a:lnTo>
                      <a:pt x="1830" y="2526"/>
                    </a:lnTo>
                    <a:lnTo>
                      <a:pt x="1812" y="2526"/>
                    </a:lnTo>
                    <a:lnTo>
                      <a:pt x="1788" y="2556"/>
                    </a:lnTo>
                    <a:lnTo>
                      <a:pt x="1770" y="2550"/>
                    </a:lnTo>
                    <a:lnTo>
                      <a:pt x="1770" y="2538"/>
                    </a:lnTo>
                    <a:lnTo>
                      <a:pt x="1764" y="2526"/>
                    </a:lnTo>
                    <a:lnTo>
                      <a:pt x="1764" y="2544"/>
                    </a:lnTo>
                    <a:lnTo>
                      <a:pt x="1752" y="2550"/>
                    </a:lnTo>
                    <a:lnTo>
                      <a:pt x="1752" y="2514"/>
                    </a:lnTo>
                    <a:lnTo>
                      <a:pt x="1764" y="2508"/>
                    </a:lnTo>
                    <a:lnTo>
                      <a:pt x="1782" y="2484"/>
                    </a:lnTo>
                    <a:lnTo>
                      <a:pt x="1782" y="2460"/>
                    </a:lnTo>
                    <a:lnTo>
                      <a:pt x="1788" y="2454"/>
                    </a:lnTo>
                    <a:lnTo>
                      <a:pt x="1776" y="2436"/>
                    </a:lnTo>
                    <a:lnTo>
                      <a:pt x="1794" y="2412"/>
                    </a:lnTo>
                    <a:lnTo>
                      <a:pt x="1782" y="2400"/>
                    </a:lnTo>
                    <a:lnTo>
                      <a:pt x="1776" y="2424"/>
                    </a:lnTo>
                    <a:lnTo>
                      <a:pt x="1764" y="2430"/>
                    </a:lnTo>
                    <a:lnTo>
                      <a:pt x="1776" y="2448"/>
                    </a:lnTo>
                    <a:lnTo>
                      <a:pt x="1770" y="2466"/>
                    </a:lnTo>
                    <a:lnTo>
                      <a:pt x="1776" y="2478"/>
                    </a:lnTo>
                    <a:lnTo>
                      <a:pt x="1746" y="2508"/>
                    </a:lnTo>
                    <a:lnTo>
                      <a:pt x="1746" y="2520"/>
                    </a:lnTo>
                    <a:lnTo>
                      <a:pt x="1734" y="2532"/>
                    </a:lnTo>
                    <a:lnTo>
                      <a:pt x="1722" y="2514"/>
                    </a:lnTo>
                    <a:lnTo>
                      <a:pt x="1722" y="2508"/>
                    </a:lnTo>
                    <a:lnTo>
                      <a:pt x="1710" y="2514"/>
                    </a:lnTo>
                    <a:lnTo>
                      <a:pt x="1704" y="2496"/>
                    </a:lnTo>
                    <a:lnTo>
                      <a:pt x="1692" y="2514"/>
                    </a:lnTo>
                    <a:lnTo>
                      <a:pt x="1668" y="2520"/>
                    </a:lnTo>
                    <a:lnTo>
                      <a:pt x="1680" y="2496"/>
                    </a:lnTo>
                    <a:lnTo>
                      <a:pt x="1674" y="2478"/>
                    </a:lnTo>
                    <a:lnTo>
                      <a:pt x="1692" y="2454"/>
                    </a:lnTo>
                    <a:lnTo>
                      <a:pt x="1674" y="2466"/>
                    </a:lnTo>
                    <a:lnTo>
                      <a:pt x="1668" y="2496"/>
                    </a:lnTo>
                    <a:lnTo>
                      <a:pt x="1662" y="2508"/>
                    </a:lnTo>
                    <a:lnTo>
                      <a:pt x="1662" y="2514"/>
                    </a:lnTo>
                    <a:lnTo>
                      <a:pt x="1650" y="2526"/>
                    </a:lnTo>
                    <a:lnTo>
                      <a:pt x="1638" y="2508"/>
                    </a:lnTo>
                    <a:lnTo>
                      <a:pt x="1644" y="2502"/>
                    </a:lnTo>
                    <a:lnTo>
                      <a:pt x="1632" y="2502"/>
                    </a:lnTo>
                    <a:lnTo>
                      <a:pt x="1608" y="2514"/>
                    </a:lnTo>
                    <a:lnTo>
                      <a:pt x="1560" y="2508"/>
                    </a:lnTo>
                    <a:lnTo>
                      <a:pt x="1566" y="2502"/>
                    </a:lnTo>
                    <a:lnTo>
                      <a:pt x="1578" y="2502"/>
                    </a:lnTo>
                    <a:lnTo>
                      <a:pt x="1578" y="2490"/>
                    </a:lnTo>
                    <a:lnTo>
                      <a:pt x="1614" y="2478"/>
                    </a:lnTo>
                    <a:lnTo>
                      <a:pt x="1572" y="2484"/>
                    </a:lnTo>
                    <a:lnTo>
                      <a:pt x="1560" y="2478"/>
                    </a:lnTo>
                    <a:lnTo>
                      <a:pt x="1650" y="2466"/>
                    </a:lnTo>
                    <a:lnTo>
                      <a:pt x="1656" y="2448"/>
                    </a:lnTo>
                    <a:lnTo>
                      <a:pt x="1662" y="2442"/>
                    </a:lnTo>
                    <a:lnTo>
                      <a:pt x="1662" y="2418"/>
                    </a:lnTo>
                    <a:lnTo>
                      <a:pt x="1674" y="2418"/>
                    </a:lnTo>
                    <a:lnTo>
                      <a:pt x="1680" y="2400"/>
                    </a:lnTo>
                    <a:lnTo>
                      <a:pt x="1674" y="2376"/>
                    </a:lnTo>
                    <a:lnTo>
                      <a:pt x="1662" y="2358"/>
                    </a:lnTo>
                    <a:lnTo>
                      <a:pt x="1668" y="2394"/>
                    </a:lnTo>
                    <a:lnTo>
                      <a:pt x="1674" y="2400"/>
                    </a:lnTo>
                    <a:lnTo>
                      <a:pt x="1656" y="2418"/>
                    </a:lnTo>
                    <a:lnTo>
                      <a:pt x="1656" y="2430"/>
                    </a:lnTo>
                    <a:lnTo>
                      <a:pt x="1662" y="2436"/>
                    </a:lnTo>
                    <a:lnTo>
                      <a:pt x="1650" y="2442"/>
                    </a:lnTo>
                    <a:lnTo>
                      <a:pt x="1644" y="2454"/>
                    </a:lnTo>
                    <a:lnTo>
                      <a:pt x="1614" y="2466"/>
                    </a:lnTo>
                    <a:lnTo>
                      <a:pt x="1602" y="2454"/>
                    </a:lnTo>
                    <a:lnTo>
                      <a:pt x="1572" y="2466"/>
                    </a:lnTo>
                    <a:lnTo>
                      <a:pt x="1572" y="2454"/>
                    </a:lnTo>
                    <a:lnTo>
                      <a:pt x="1602" y="2436"/>
                    </a:lnTo>
                    <a:lnTo>
                      <a:pt x="1572" y="2442"/>
                    </a:lnTo>
                    <a:lnTo>
                      <a:pt x="1578" y="2418"/>
                    </a:lnTo>
                    <a:lnTo>
                      <a:pt x="1524" y="2430"/>
                    </a:lnTo>
                    <a:lnTo>
                      <a:pt x="1518" y="2424"/>
                    </a:lnTo>
                    <a:lnTo>
                      <a:pt x="1518" y="2412"/>
                    </a:lnTo>
                    <a:lnTo>
                      <a:pt x="1524" y="2406"/>
                    </a:lnTo>
                    <a:lnTo>
                      <a:pt x="1566" y="2412"/>
                    </a:lnTo>
                    <a:lnTo>
                      <a:pt x="1578" y="2400"/>
                    </a:lnTo>
                    <a:lnTo>
                      <a:pt x="1530" y="2394"/>
                    </a:lnTo>
                    <a:lnTo>
                      <a:pt x="1524" y="2364"/>
                    </a:lnTo>
                    <a:lnTo>
                      <a:pt x="1518" y="2382"/>
                    </a:lnTo>
                    <a:lnTo>
                      <a:pt x="1518" y="2400"/>
                    </a:lnTo>
                    <a:lnTo>
                      <a:pt x="1500" y="2418"/>
                    </a:lnTo>
                    <a:lnTo>
                      <a:pt x="1470" y="2400"/>
                    </a:lnTo>
                    <a:lnTo>
                      <a:pt x="1458" y="2406"/>
                    </a:lnTo>
                    <a:lnTo>
                      <a:pt x="1416" y="2400"/>
                    </a:lnTo>
                    <a:lnTo>
                      <a:pt x="1434" y="2412"/>
                    </a:lnTo>
                    <a:lnTo>
                      <a:pt x="1458" y="2412"/>
                    </a:lnTo>
                    <a:lnTo>
                      <a:pt x="1440" y="2430"/>
                    </a:lnTo>
                    <a:lnTo>
                      <a:pt x="1404" y="2406"/>
                    </a:lnTo>
                    <a:lnTo>
                      <a:pt x="1386" y="2400"/>
                    </a:lnTo>
                    <a:lnTo>
                      <a:pt x="1380" y="2394"/>
                    </a:lnTo>
                    <a:lnTo>
                      <a:pt x="1380" y="2388"/>
                    </a:lnTo>
                    <a:lnTo>
                      <a:pt x="1362" y="2382"/>
                    </a:lnTo>
                    <a:lnTo>
                      <a:pt x="1368" y="2358"/>
                    </a:lnTo>
                    <a:lnTo>
                      <a:pt x="1386" y="2370"/>
                    </a:lnTo>
                    <a:lnTo>
                      <a:pt x="1398" y="2370"/>
                    </a:lnTo>
                    <a:lnTo>
                      <a:pt x="1410" y="2370"/>
                    </a:lnTo>
                    <a:lnTo>
                      <a:pt x="1470" y="2364"/>
                    </a:lnTo>
                    <a:lnTo>
                      <a:pt x="1482" y="2370"/>
                    </a:lnTo>
                    <a:lnTo>
                      <a:pt x="1494" y="2382"/>
                    </a:lnTo>
                    <a:lnTo>
                      <a:pt x="1494" y="2376"/>
                    </a:lnTo>
                    <a:lnTo>
                      <a:pt x="1488" y="2364"/>
                    </a:lnTo>
                    <a:lnTo>
                      <a:pt x="1500" y="2346"/>
                    </a:lnTo>
                    <a:lnTo>
                      <a:pt x="1500" y="2334"/>
                    </a:lnTo>
                    <a:lnTo>
                      <a:pt x="1476" y="2364"/>
                    </a:lnTo>
                    <a:lnTo>
                      <a:pt x="1416" y="2370"/>
                    </a:lnTo>
                    <a:lnTo>
                      <a:pt x="1386" y="2364"/>
                    </a:lnTo>
                    <a:lnTo>
                      <a:pt x="1368" y="2352"/>
                    </a:lnTo>
                    <a:lnTo>
                      <a:pt x="1344" y="2358"/>
                    </a:lnTo>
                    <a:lnTo>
                      <a:pt x="1326" y="2340"/>
                    </a:lnTo>
                    <a:lnTo>
                      <a:pt x="1332" y="2316"/>
                    </a:lnTo>
                    <a:lnTo>
                      <a:pt x="1362" y="2310"/>
                    </a:lnTo>
                    <a:lnTo>
                      <a:pt x="1398" y="2310"/>
                    </a:lnTo>
                    <a:lnTo>
                      <a:pt x="1428" y="2304"/>
                    </a:lnTo>
                    <a:lnTo>
                      <a:pt x="1428" y="2286"/>
                    </a:lnTo>
                    <a:lnTo>
                      <a:pt x="1416" y="2304"/>
                    </a:lnTo>
                    <a:lnTo>
                      <a:pt x="1404" y="2310"/>
                    </a:lnTo>
                    <a:lnTo>
                      <a:pt x="1368" y="2304"/>
                    </a:lnTo>
                    <a:lnTo>
                      <a:pt x="1374" y="2292"/>
                    </a:lnTo>
                    <a:lnTo>
                      <a:pt x="1362" y="2298"/>
                    </a:lnTo>
                    <a:lnTo>
                      <a:pt x="1326" y="2298"/>
                    </a:lnTo>
                    <a:lnTo>
                      <a:pt x="1326" y="2292"/>
                    </a:lnTo>
                    <a:lnTo>
                      <a:pt x="1344" y="2286"/>
                    </a:lnTo>
                    <a:lnTo>
                      <a:pt x="1362" y="2268"/>
                    </a:lnTo>
                    <a:lnTo>
                      <a:pt x="1374" y="2232"/>
                    </a:lnTo>
                    <a:lnTo>
                      <a:pt x="1416" y="2220"/>
                    </a:lnTo>
                    <a:lnTo>
                      <a:pt x="1500" y="2220"/>
                    </a:lnTo>
                    <a:lnTo>
                      <a:pt x="1512" y="2208"/>
                    </a:lnTo>
                    <a:lnTo>
                      <a:pt x="1500" y="2184"/>
                    </a:lnTo>
                    <a:lnTo>
                      <a:pt x="1506" y="2208"/>
                    </a:lnTo>
                    <a:lnTo>
                      <a:pt x="1494" y="2220"/>
                    </a:lnTo>
                    <a:lnTo>
                      <a:pt x="1440" y="2208"/>
                    </a:lnTo>
                    <a:lnTo>
                      <a:pt x="1404" y="2214"/>
                    </a:lnTo>
                    <a:lnTo>
                      <a:pt x="1398" y="2208"/>
                    </a:lnTo>
                    <a:lnTo>
                      <a:pt x="1386" y="2214"/>
                    </a:lnTo>
                    <a:lnTo>
                      <a:pt x="1380" y="2196"/>
                    </a:lnTo>
                    <a:lnTo>
                      <a:pt x="1392" y="2190"/>
                    </a:lnTo>
                    <a:lnTo>
                      <a:pt x="1398" y="2166"/>
                    </a:lnTo>
                    <a:lnTo>
                      <a:pt x="1392" y="2190"/>
                    </a:lnTo>
                    <a:lnTo>
                      <a:pt x="1380" y="2190"/>
                    </a:lnTo>
                    <a:lnTo>
                      <a:pt x="1374" y="2208"/>
                    </a:lnTo>
                    <a:lnTo>
                      <a:pt x="1350" y="2208"/>
                    </a:lnTo>
                    <a:lnTo>
                      <a:pt x="1380" y="2214"/>
                    </a:lnTo>
                    <a:lnTo>
                      <a:pt x="1368" y="2220"/>
                    </a:lnTo>
                    <a:lnTo>
                      <a:pt x="1356" y="2238"/>
                    </a:lnTo>
                    <a:lnTo>
                      <a:pt x="1362" y="2250"/>
                    </a:lnTo>
                    <a:lnTo>
                      <a:pt x="1350" y="2268"/>
                    </a:lnTo>
                    <a:lnTo>
                      <a:pt x="1332" y="2262"/>
                    </a:lnTo>
                    <a:lnTo>
                      <a:pt x="1350" y="2256"/>
                    </a:lnTo>
                    <a:lnTo>
                      <a:pt x="1326" y="2250"/>
                    </a:lnTo>
                    <a:lnTo>
                      <a:pt x="1326" y="2244"/>
                    </a:lnTo>
                    <a:lnTo>
                      <a:pt x="1320" y="2220"/>
                    </a:lnTo>
                    <a:lnTo>
                      <a:pt x="1314" y="2214"/>
                    </a:lnTo>
                    <a:lnTo>
                      <a:pt x="1320" y="2154"/>
                    </a:lnTo>
                    <a:lnTo>
                      <a:pt x="1332" y="2148"/>
                    </a:lnTo>
                    <a:lnTo>
                      <a:pt x="1350" y="2148"/>
                    </a:lnTo>
                    <a:lnTo>
                      <a:pt x="1350" y="2118"/>
                    </a:lnTo>
                    <a:lnTo>
                      <a:pt x="1362" y="2100"/>
                    </a:lnTo>
                    <a:lnTo>
                      <a:pt x="1380" y="2094"/>
                    </a:lnTo>
                    <a:lnTo>
                      <a:pt x="1380" y="2106"/>
                    </a:lnTo>
                    <a:lnTo>
                      <a:pt x="1362" y="2112"/>
                    </a:lnTo>
                    <a:lnTo>
                      <a:pt x="1356" y="2124"/>
                    </a:lnTo>
                    <a:lnTo>
                      <a:pt x="1368" y="2112"/>
                    </a:lnTo>
                    <a:lnTo>
                      <a:pt x="1386" y="2112"/>
                    </a:lnTo>
                    <a:lnTo>
                      <a:pt x="1380" y="2088"/>
                    </a:lnTo>
                    <a:lnTo>
                      <a:pt x="1416" y="2070"/>
                    </a:lnTo>
                    <a:lnTo>
                      <a:pt x="1428" y="2058"/>
                    </a:lnTo>
                    <a:lnTo>
                      <a:pt x="1452" y="2058"/>
                    </a:lnTo>
                    <a:lnTo>
                      <a:pt x="1458" y="2076"/>
                    </a:lnTo>
                    <a:lnTo>
                      <a:pt x="1458" y="2088"/>
                    </a:lnTo>
                    <a:lnTo>
                      <a:pt x="1488" y="2118"/>
                    </a:lnTo>
                    <a:lnTo>
                      <a:pt x="1500" y="2142"/>
                    </a:lnTo>
                    <a:lnTo>
                      <a:pt x="1500" y="2124"/>
                    </a:lnTo>
                    <a:lnTo>
                      <a:pt x="1488" y="2106"/>
                    </a:lnTo>
                    <a:lnTo>
                      <a:pt x="1464" y="2082"/>
                    </a:lnTo>
                    <a:lnTo>
                      <a:pt x="1458" y="2058"/>
                    </a:lnTo>
                    <a:lnTo>
                      <a:pt x="1470" y="2046"/>
                    </a:lnTo>
                    <a:lnTo>
                      <a:pt x="1494" y="2040"/>
                    </a:lnTo>
                    <a:lnTo>
                      <a:pt x="1482" y="2034"/>
                    </a:lnTo>
                    <a:lnTo>
                      <a:pt x="1452" y="2052"/>
                    </a:lnTo>
                    <a:lnTo>
                      <a:pt x="1440" y="2052"/>
                    </a:lnTo>
                    <a:lnTo>
                      <a:pt x="1422" y="2040"/>
                    </a:lnTo>
                    <a:lnTo>
                      <a:pt x="1416" y="2004"/>
                    </a:lnTo>
                    <a:lnTo>
                      <a:pt x="1440" y="1980"/>
                    </a:lnTo>
                    <a:lnTo>
                      <a:pt x="1452" y="1980"/>
                    </a:lnTo>
                    <a:lnTo>
                      <a:pt x="1464" y="1956"/>
                    </a:lnTo>
                    <a:lnTo>
                      <a:pt x="1458" y="1926"/>
                    </a:lnTo>
                    <a:lnTo>
                      <a:pt x="1440" y="1914"/>
                    </a:lnTo>
                    <a:lnTo>
                      <a:pt x="1458" y="1956"/>
                    </a:lnTo>
                    <a:lnTo>
                      <a:pt x="1440" y="1974"/>
                    </a:lnTo>
                    <a:lnTo>
                      <a:pt x="1416" y="1998"/>
                    </a:lnTo>
                    <a:lnTo>
                      <a:pt x="1410" y="2016"/>
                    </a:lnTo>
                    <a:lnTo>
                      <a:pt x="1386" y="2034"/>
                    </a:lnTo>
                    <a:lnTo>
                      <a:pt x="1356" y="2058"/>
                    </a:lnTo>
                    <a:lnTo>
                      <a:pt x="1338" y="2064"/>
                    </a:lnTo>
                    <a:lnTo>
                      <a:pt x="1344" y="2046"/>
                    </a:lnTo>
                    <a:lnTo>
                      <a:pt x="1338" y="2046"/>
                    </a:lnTo>
                    <a:lnTo>
                      <a:pt x="1320" y="2082"/>
                    </a:lnTo>
                    <a:lnTo>
                      <a:pt x="1308" y="2058"/>
                    </a:lnTo>
                    <a:lnTo>
                      <a:pt x="1314" y="2046"/>
                    </a:lnTo>
                    <a:lnTo>
                      <a:pt x="1326" y="2040"/>
                    </a:lnTo>
                    <a:lnTo>
                      <a:pt x="1314" y="2022"/>
                    </a:lnTo>
                    <a:lnTo>
                      <a:pt x="1320" y="2004"/>
                    </a:lnTo>
                    <a:lnTo>
                      <a:pt x="1314" y="2004"/>
                    </a:lnTo>
                    <a:lnTo>
                      <a:pt x="1308" y="2022"/>
                    </a:lnTo>
                    <a:lnTo>
                      <a:pt x="1314" y="2034"/>
                    </a:lnTo>
                    <a:lnTo>
                      <a:pt x="1308" y="2052"/>
                    </a:lnTo>
                    <a:lnTo>
                      <a:pt x="1290" y="2034"/>
                    </a:lnTo>
                    <a:lnTo>
                      <a:pt x="1290" y="2022"/>
                    </a:lnTo>
                    <a:lnTo>
                      <a:pt x="1302" y="2004"/>
                    </a:lnTo>
                    <a:lnTo>
                      <a:pt x="1308" y="2010"/>
                    </a:lnTo>
                    <a:lnTo>
                      <a:pt x="1320" y="1986"/>
                    </a:lnTo>
                    <a:lnTo>
                      <a:pt x="1284" y="2004"/>
                    </a:lnTo>
                    <a:lnTo>
                      <a:pt x="1278" y="2028"/>
                    </a:lnTo>
                    <a:lnTo>
                      <a:pt x="1254" y="2064"/>
                    </a:lnTo>
                    <a:lnTo>
                      <a:pt x="1242" y="2058"/>
                    </a:lnTo>
                    <a:lnTo>
                      <a:pt x="1266" y="2016"/>
                    </a:lnTo>
                    <a:lnTo>
                      <a:pt x="1266" y="1992"/>
                    </a:lnTo>
                    <a:lnTo>
                      <a:pt x="1284" y="1944"/>
                    </a:lnTo>
                    <a:lnTo>
                      <a:pt x="1284" y="1920"/>
                    </a:lnTo>
                    <a:lnTo>
                      <a:pt x="1284" y="1914"/>
                    </a:lnTo>
                    <a:lnTo>
                      <a:pt x="1302" y="1902"/>
                    </a:lnTo>
                    <a:lnTo>
                      <a:pt x="1284" y="1902"/>
                    </a:lnTo>
                    <a:lnTo>
                      <a:pt x="1266" y="1932"/>
                    </a:lnTo>
                    <a:lnTo>
                      <a:pt x="1236" y="1926"/>
                    </a:lnTo>
                    <a:lnTo>
                      <a:pt x="1230" y="1908"/>
                    </a:lnTo>
                    <a:lnTo>
                      <a:pt x="1224" y="1860"/>
                    </a:lnTo>
                    <a:lnTo>
                      <a:pt x="1230" y="1854"/>
                    </a:lnTo>
                    <a:lnTo>
                      <a:pt x="1224" y="1848"/>
                    </a:lnTo>
                    <a:lnTo>
                      <a:pt x="1236" y="1848"/>
                    </a:lnTo>
                    <a:lnTo>
                      <a:pt x="1218" y="1842"/>
                    </a:lnTo>
                    <a:lnTo>
                      <a:pt x="1206" y="1818"/>
                    </a:lnTo>
                    <a:lnTo>
                      <a:pt x="1206" y="1830"/>
                    </a:lnTo>
                    <a:lnTo>
                      <a:pt x="1182" y="1806"/>
                    </a:lnTo>
                    <a:lnTo>
                      <a:pt x="1176" y="1794"/>
                    </a:lnTo>
                    <a:lnTo>
                      <a:pt x="1182" y="1788"/>
                    </a:lnTo>
                    <a:lnTo>
                      <a:pt x="1176" y="1788"/>
                    </a:lnTo>
                    <a:lnTo>
                      <a:pt x="1176" y="1770"/>
                    </a:lnTo>
                    <a:lnTo>
                      <a:pt x="1188" y="1758"/>
                    </a:lnTo>
                    <a:lnTo>
                      <a:pt x="1170" y="1764"/>
                    </a:lnTo>
                    <a:lnTo>
                      <a:pt x="1164" y="1740"/>
                    </a:lnTo>
                    <a:lnTo>
                      <a:pt x="1182" y="1746"/>
                    </a:lnTo>
                    <a:lnTo>
                      <a:pt x="1194" y="1740"/>
                    </a:lnTo>
                    <a:lnTo>
                      <a:pt x="1194" y="1758"/>
                    </a:lnTo>
                    <a:lnTo>
                      <a:pt x="1206" y="1770"/>
                    </a:lnTo>
                    <a:lnTo>
                      <a:pt x="1206" y="1758"/>
                    </a:lnTo>
                    <a:lnTo>
                      <a:pt x="1212" y="1764"/>
                    </a:lnTo>
                    <a:lnTo>
                      <a:pt x="1236" y="1782"/>
                    </a:lnTo>
                    <a:lnTo>
                      <a:pt x="1236" y="1794"/>
                    </a:lnTo>
                    <a:lnTo>
                      <a:pt x="1236" y="1782"/>
                    </a:lnTo>
                    <a:lnTo>
                      <a:pt x="1230" y="1782"/>
                    </a:lnTo>
                    <a:lnTo>
                      <a:pt x="1254" y="1770"/>
                    </a:lnTo>
                    <a:lnTo>
                      <a:pt x="1254" y="1764"/>
                    </a:lnTo>
                    <a:lnTo>
                      <a:pt x="1290" y="1770"/>
                    </a:lnTo>
                    <a:lnTo>
                      <a:pt x="1296" y="1782"/>
                    </a:lnTo>
                    <a:lnTo>
                      <a:pt x="1290" y="1800"/>
                    </a:lnTo>
                    <a:lnTo>
                      <a:pt x="1302" y="1794"/>
                    </a:lnTo>
                    <a:lnTo>
                      <a:pt x="1314" y="1800"/>
                    </a:lnTo>
                    <a:lnTo>
                      <a:pt x="1314" y="1818"/>
                    </a:lnTo>
                    <a:lnTo>
                      <a:pt x="1326" y="1824"/>
                    </a:lnTo>
                    <a:lnTo>
                      <a:pt x="1314" y="1812"/>
                    </a:lnTo>
                    <a:lnTo>
                      <a:pt x="1320" y="1800"/>
                    </a:lnTo>
                    <a:lnTo>
                      <a:pt x="1302" y="1782"/>
                    </a:lnTo>
                    <a:lnTo>
                      <a:pt x="1290" y="1758"/>
                    </a:lnTo>
                    <a:lnTo>
                      <a:pt x="1254" y="1758"/>
                    </a:lnTo>
                    <a:lnTo>
                      <a:pt x="1248" y="1764"/>
                    </a:lnTo>
                    <a:lnTo>
                      <a:pt x="1230" y="1776"/>
                    </a:lnTo>
                    <a:lnTo>
                      <a:pt x="1194" y="1740"/>
                    </a:lnTo>
                    <a:lnTo>
                      <a:pt x="1188" y="1722"/>
                    </a:lnTo>
                    <a:lnTo>
                      <a:pt x="1200" y="1698"/>
                    </a:lnTo>
                    <a:lnTo>
                      <a:pt x="1194" y="1686"/>
                    </a:lnTo>
                    <a:lnTo>
                      <a:pt x="1200" y="1680"/>
                    </a:lnTo>
                    <a:lnTo>
                      <a:pt x="1212" y="1680"/>
                    </a:lnTo>
                    <a:lnTo>
                      <a:pt x="1218" y="1668"/>
                    </a:lnTo>
                    <a:lnTo>
                      <a:pt x="1242" y="1674"/>
                    </a:lnTo>
                    <a:lnTo>
                      <a:pt x="1212" y="1656"/>
                    </a:lnTo>
                    <a:lnTo>
                      <a:pt x="1224" y="1626"/>
                    </a:lnTo>
                    <a:lnTo>
                      <a:pt x="1212" y="1632"/>
                    </a:lnTo>
                    <a:lnTo>
                      <a:pt x="1206" y="1644"/>
                    </a:lnTo>
                    <a:lnTo>
                      <a:pt x="1176" y="1686"/>
                    </a:lnTo>
                    <a:lnTo>
                      <a:pt x="1176" y="1668"/>
                    </a:lnTo>
                    <a:lnTo>
                      <a:pt x="1170" y="1674"/>
                    </a:lnTo>
                    <a:lnTo>
                      <a:pt x="1170" y="1662"/>
                    </a:lnTo>
                    <a:lnTo>
                      <a:pt x="1164" y="1656"/>
                    </a:lnTo>
                    <a:lnTo>
                      <a:pt x="1170" y="1662"/>
                    </a:lnTo>
                    <a:lnTo>
                      <a:pt x="1170" y="1686"/>
                    </a:lnTo>
                    <a:lnTo>
                      <a:pt x="1164" y="1686"/>
                    </a:lnTo>
                    <a:lnTo>
                      <a:pt x="1158" y="1674"/>
                    </a:lnTo>
                    <a:lnTo>
                      <a:pt x="1158" y="1692"/>
                    </a:lnTo>
                    <a:lnTo>
                      <a:pt x="1128" y="1722"/>
                    </a:lnTo>
                    <a:lnTo>
                      <a:pt x="1122" y="1746"/>
                    </a:lnTo>
                    <a:lnTo>
                      <a:pt x="1128" y="1752"/>
                    </a:lnTo>
                    <a:lnTo>
                      <a:pt x="1122" y="1770"/>
                    </a:lnTo>
                    <a:lnTo>
                      <a:pt x="1116" y="1782"/>
                    </a:lnTo>
                    <a:lnTo>
                      <a:pt x="1074" y="1734"/>
                    </a:lnTo>
                    <a:lnTo>
                      <a:pt x="1056" y="1704"/>
                    </a:lnTo>
                    <a:lnTo>
                      <a:pt x="1062" y="1704"/>
                    </a:lnTo>
                    <a:lnTo>
                      <a:pt x="1056" y="1698"/>
                    </a:lnTo>
                    <a:lnTo>
                      <a:pt x="1020" y="1662"/>
                    </a:lnTo>
                    <a:lnTo>
                      <a:pt x="1026" y="1650"/>
                    </a:lnTo>
                    <a:lnTo>
                      <a:pt x="1014" y="1650"/>
                    </a:lnTo>
                    <a:lnTo>
                      <a:pt x="1002" y="1632"/>
                    </a:lnTo>
                    <a:lnTo>
                      <a:pt x="1008" y="1602"/>
                    </a:lnTo>
                    <a:lnTo>
                      <a:pt x="1014" y="1584"/>
                    </a:lnTo>
                    <a:lnTo>
                      <a:pt x="1032" y="1584"/>
                    </a:lnTo>
                    <a:lnTo>
                      <a:pt x="1044" y="1614"/>
                    </a:lnTo>
                    <a:lnTo>
                      <a:pt x="1062" y="1638"/>
                    </a:lnTo>
                    <a:lnTo>
                      <a:pt x="1056" y="1626"/>
                    </a:lnTo>
                    <a:lnTo>
                      <a:pt x="1044" y="1608"/>
                    </a:lnTo>
                    <a:lnTo>
                      <a:pt x="1032" y="1578"/>
                    </a:lnTo>
                    <a:lnTo>
                      <a:pt x="1050" y="1566"/>
                    </a:lnTo>
                    <a:lnTo>
                      <a:pt x="1080" y="1578"/>
                    </a:lnTo>
                    <a:lnTo>
                      <a:pt x="1098" y="1566"/>
                    </a:lnTo>
                    <a:lnTo>
                      <a:pt x="1080" y="1578"/>
                    </a:lnTo>
                    <a:lnTo>
                      <a:pt x="1044" y="1566"/>
                    </a:lnTo>
                    <a:lnTo>
                      <a:pt x="1002" y="1584"/>
                    </a:lnTo>
                    <a:lnTo>
                      <a:pt x="984" y="1566"/>
                    </a:lnTo>
                    <a:lnTo>
                      <a:pt x="984" y="1560"/>
                    </a:lnTo>
                    <a:lnTo>
                      <a:pt x="996" y="1554"/>
                    </a:lnTo>
                    <a:lnTo>
                      <a:pt x="990" y="1536"/>
                    </a:lnTo>
                    <a:lnTo>
                      <a:pt x="990" y="1518"/>
                    </a:lnTo>
                    <a:lnTo>
                      <a:pt x="984" y="1530"/>
                    </a:lnTo>
                    <a:lnTo>
                      <a:pt x="972" y="1536"/>
                    </a:lnTo>
                    <a:lnTo>
                      <a:pt x="954" y="1524"/>
                    </a:lnTo>
                    <a:lnTo>
                      <a:pt x="960" y="1512"/>
                    </a:lnTo>
                    <a:lnTo>
                      <a:pt x="972" y="1506"/>
                    </a:lnTo>
                    <a:lnTo>
                      <a:pt x="966" y="1494"/>
                    </a:lnTo>
                    <a:lnTo>
                      <a:pt x="966" y="1476"/>
                    </a:lnTo>
                    <a:lnTo>
                      <a:pt x="972" y="1476"/>
                    </a:lnTo>
                    <a:lnTo>
                      <a:pt x="966" y="1464"/>
                    </a:lnTo>
                    <a:lnTo>
                      <a:pt x="972" y="1464"/>
                    </a:lnTo>
                    <a:lnTo>
                      <a:pt x="1014" y="1536"/>
                    </a:lnTo>
                    <a:lnTo>
                      <a:pt x="1026" y="1542"/>
                    </a:lnTo>
                    <a:lnTo>
                      <a:pt x="1032" y="1542"/>
                    </a:lnTo>
                    <a:lnTo>
                      <a:pt x="1020" y="1536"/>
                    </a:lnTo>
                    <a:lnTo>
                      <a:pt x="1014" y="1518"/>
                    </a:lnTo>
                    <a:lnTo>
                      <a:pt x="1020" y="1500"/>
                    </a:lnTo>
                    <a:lnTo>
                      <a:pt x="1032" y="1494"/>
                    </a:lnTo>
                    <a:lnTo>
                      <a:pt x="1020" y="1500"/>
                    </a:lnTo>
                    <a:lnTo>
                      <a:pt x="1014" y="1512"/>
                    </a:lnTo>
                    <a:lnTo>
                      <a:pt x="1008" y="1512"/>
                    </a:lnTo>
                    <a:lnTo>
                      <a:pt x="978" y="1464"/>
                    </a:lnTo>
                    <a:lnTo>
                      <a:pt x="978" y="1452"/>
                    </a:lnTo>
                    <a:lnTo>
                      <a:pt x="1008" y="1446"/>
                    </a:lnTo>
                    <a:lnTo>
                      <a:pt x="1026" y="1470"/>
                    </a:lnTo>
                    <a:lnTo>
                      <a:pt x="1044" y="1470"/>
                    </a:lnTo>
                    <a:lnTo>
                      <a:pt x="1026" y="1464"/>
                    </a:lnTo>
                    <a:lnTo>
                      <a:pt x="1020" y="1452"/>
                    </a:lnTo>
                    <a:lnTo>
                      <a:pt x="1002" y="1440"/>
                    </a:lnTo>
                    <a:lnTo>
                      <a:pt x="1008" y="1416"/>
                    </a:lnTo>
                    <a:lnTo>
                      <a:pt x="1026" y="1398"/>
                    </a:lnTo>
                    <a:lnTo>
                      <a:pt x="1008" y="1410"/>
                    </a:lnTo>
                    <a:lnTo>
                      <a:pt x="1032" y="1380"/>
                    </a:lnTo>
                    <a:lnTo>
                      <a:pt x="1038" y="1386"/>
                    </a:lnTo>
                    <a:lnTo>
                      <a:pt x="1038" y="1392"/>
                    </a:lnTo>
                    <a:lnTo>
                      <a:pt x="1056" y="1380"/>
                    </a:lnTo>
                    <a:lnTo>
                      <a:pt x="1086" y="1374"/>
                    </a:lnTo>
                    <a:lnTo>
                      <a:pt x="1032" y="1368"/>
                    </a:lnTo>
                    <a:lnTo>
                      <a:pt x="1038" y="1350"/>
                    </a:lnTo>
                    <a:lnTo>
                      <a:pt x="1056" y="1332"/>
                    </a:lnTo>
                    <a:lnTo>
                      <a:pt x="1062" y="1314"/>
                    </a:lnTo>
                    <a:lnTo>
                      <a:pt x="1074" y="1302"/>
                    </a:lnTo>
                    <a:lnTo>
                      <a:pt x="1092" y="1266"/>
                    </a:lnTo>
                    <a:lnTo>
                      <a:pt x="1110" y="1266"/>
                    </a:lnTo>
                    <a:lnTo>
                      <a:pt x="1116" y="1260"/>
                    </a:lnTo>
                    <a:lnTo>
                      <a:pt x="1092" y="1260"/>
                    </a:lnTo>
                    <a:lnTo>
                      <a:pt x="1080" y="1272"/>
                    </a:lnTo>
                    <a:lnTo>
                      <a:pt x="1068" y="1218"/>
                    </a:lnTo>
                    <a:lnTo>
                      <a:pt x="1074" y="1260"/>
                    </a:lnTo>
                    <a:lnTo>
                      <a:pt x="1062" y="1278"/>
                    </a:lnTo>
                    <a:lnTo>
                      <a:pt x="1062" y="1284"/>
                    </a:lnTo>
                    <a:lnTo>
                      <a:pt x="1068" y="1278"/>
                    </a:lnTo>
                    <a:lnTo>
                      <a:pt x="1068" y="1284"/>
                    </a:lnTo>
                    <a:lnTo>
                      <a:pt x="1068" y="1290"/>
                    </a:lnTo>
                    <a:lnTo>
                      <a:pt x="1062" y="1296"/>
                    </a:lnTo>
                    <a:lnTo>
                      <a:pt x="1062" y="1302"/>
                    </a:lnTo>
                    <a:lnTo>
                      <a:pt x="1050" y="1338"/>
                    </a:lnTo>
                    <a:lnTo>
                      <a:pt x="1026" y="1374"/>
                    </a:lnTo>
                    <a:lnTo>
                      <a:pt x="1020" y="1374"/>
                    </a:lnTo>
                    <a:lnTo>
                      <a:pt x="1014" y="1350"/>
                    </a:lnTo>
                    <a:lnTo>
                      <a:pt x="1044" y="1302"/>
                    </a:lnTo>
                    <a:lnTo>
                      <a:pt x="1038" y="1284"/>
                    </a:lnTo>
                    <a:lnTo>
                      <a:pt x="1038" y="1260"/>
                    </a:lnTo>
                    <a:lnTo>
                      <a:pt x="1026" y="1236"/>
                    </a:lnTo>
                    <a:lnTo>
                      <a:pt x="1032" y="1206"/>
                    </a:lnTo>
                    <a:lnTo>
                      <a:pt x="1020" y="1182"/>
                    </a:lnTo>
                    <a:lnTo>
                      <a:pt x="1044" y="1146"/>
                    </a:lnTo>
                    <a:lnTo>
                      <a:pt x="1038" y="1092"/>
                    </a:lnTo>
                    <a:lnTo>
                      <a:pt x="990" y="1092"/>
                    </a:lnTo>
                    <a:lnTo>
                      <a:pt x="990" y="1062"/>
                    </a:lnTo>
                    <a:lnTo>
                      <a:pt x="966" y="1056"/>
                    </a:lnTo>
                    <a:lnTo>
                      <a:pt x="948" y="1026"/>
                    </a:lnTo>
                    <a:lnTo>
                      <a:pt x="912" y="1014"/>
                    </a:lnTo>
                    <a:lnTo>
                      <a:pt x="846" y="960"/>
                    </a:lnTo>
                    <a:lnTo>
                      <a:pt x="810" y="960"/>
                    </a:lnTo>
                    <a:lnTo>
                      <a:pt x="804" y="906"/>
                    </a:lnTo>
                    <a:lnTo>
                      <a:pt x="774" y="888"/>
                    </a:lnTo>
                    <a:lnTo>
                      <a:pt x="792" y="846"/>
                    </a:lnTo>
                    <a:lnTo>
                      <a:pt x="750" y="834"/>
                    </a:lnTo>
                    <a:lnTo>
                      <a:pt x="768" y="804"/>
                    </a:lnTo>
                    <a:lnTo>
                      <a:pt x="666" y="564"/>
                    </a:lnTo>
                    <a:lnTo>
                      <a:pt x="642" y="522"/>
                    </a:lnTo>
                    <a:lnTo>
                      <a:pt x="636" y="480"/>
                    </a:lnTo>
                    <a:lnTo>
                      <a:pt x="594" y="408"/>
                    </a:lnTo>
                    <a:lnTo>
                      <a:pt x="546" y="366"/>
                    </a:lnTo>
                    <a:lnTo>
                      <a:pt x="522" y="300"/>
                    </a:lnTo>
                    <a:lnTo>
                      <a:pt x="510" y="294"/>
                    </a:lnTo>
                    <a:lnTo>
                      <a:pt x="498" y="264"/>
                    </a:lnTo>
                    <a:lnTo>
                      <a:pt x="468" y="252"/>
                    </a:lnTo>
                    <a:lnTo>
                      <a:pt x="468" y="228"/>
                    </a:lnTo>
                    <a:lnTo>
                      <a:pt x="456" y="216"/>
                    </a:lnTo>
                    <a:lnTo>
                      <a:pt x="462" y="204"/>
                    </a:lnTo>
                    <a:lnTo>
                      <a:pt x="468" y="180"/>
                    </a:lnTo>
                    <a:lnTo>
                      <a:pt x="420" y="114"/>
                    </a:lnTo>
                    <a:lnTo>
                      <a:pt x="300" y="150"/>
                    </a:lnTo>
                    <a:lnTo>
                      <a:pt x="312" y="168"/>
                    </a:lnTo>
                    <a:lnTo>
                      <a:pt x="282" y="180"/>
                    </a:lnTo>
                    <a:lnTo>
                      <a:pt x="276" y="222"/>
                    </a:lnTo>
                    <a:lnTo>
                      <a:pt x="258" y="252"/>
                    </a:lnTo>
                    <a:lnTo>
                      <a:pt x="228" y="246"/>
                    </a:lnTo>
                    <a:lnTo>
                      <a:pt x="138" y="300"/>
                    </a:lnTo>
                    <a:lnTo>
                      <a:pt x="132" y="216"/>
                    </a:lnTo>
                    <a:lnTo>
                      <a:pt x="30" y="60"/>
                    </a:lnTo>
                    <a:lnTo>
                      <a:pt x="24" y="30"/>
                    </a:lnTo>
                    <a:lnTo>
                      <a:pt x="0" y="0"/>
                    </a:lnTo>
                    <a:lnTo>
                      <a:pt x="120" y="24"/>
                    </a:lnTo>
                    <a:lnTo>
                      <a:pt x="246" y="42"/>
                    </a:lnTo>
                    <a:lnTo>
                      <a:pt x="372" y="60"/>
                    </a:lnTo>
                    <a:lnTo>
                      <a:pt x="492" y="78"/>
                    </a:lnTo>
                    <a:lnTo>
                      <a:pt x="528" y="78"/>
                    </a:lnTo>
                    <a:lnTo>
                      <a:pt x="588" y="90"/>
                    </a:lnTo>
                    <a:lnTo>
                      <a:pt x="636" y="96"/>
                    </a:lnTo>
                    <a:lnTo>
                      <a:pt x="768" y="108"/>
                    </a:lnTo>
                    <a:lnTo>
                      <a:pt x="906" y="120"/>
                    </a:lnTo>
                    <a:lnTo>
                      <a:pt x="1044" y="126"/>
                    </a:lnTo>
                    <a:lnTo>
                      <a:pt x="1182" y="138"/>
                    </a:lnTo>
                    <a:lnTo>
                      <a:pt x="1314" y="144"/>
                    </a:lnTo>
                    <a:lnTo>
                      <a:pt x="1452" y="144"/>
                    </a:lnTo>
                    <a:lnTo>
                      <a:pt x="1590" y="144"/>
                    </a:lnTo>
                    <a:lnTo>
                      <a:pt x="1728" y="144"/>
                    </a:lnTo>
                    <a:lnTo>
                      <a:pt x="1878" y="144"/>
                    </a:lnTo>
                    <a:lnTo>
                      <a:pt x="2034" y="138"/>
                    </a:lnTo>
                    <a:lnTo>
                      <a:pt x="2196" y="132"/>
                    </a:lnTo>
                    <a:lnTo>
                      <a:pt x="2352" y="120"/>
                    </a:lnTo>
                    <a:lnTo>
                      <a:pt x="2376" y="414"/>
                    </a:lnTo>
                    <a:lnTo>
                      <a:pt x="2400" y="708"/>
                    </a:lnTo>
                    <a:lnTo>
                      <a:pt x="2430" y="1008"/>
                    </a:lnTo>
                    <a:lnTo>
                      <a:pt x="2454" y="1302"/>
                    </a:lnTo>
                    <a:lnTo>
                      <a:pt x="2478" y="1602"/>
                    </a:lnTo>
                    <a:lnTo>
                      <a:pt x="2478" y="1650"/>
                    </a:lnTo>
                    <a:lnTo>
                      <a:pt x="2496" y="1656"/>
                    </a:lnTo>
                    <a:lnTo>
                      <a:pt x="2496" y="1668"/>
                    </a:lnTo>
                    <a:lnTo>
                      <a:pt x="2508" y="1674"/>
                    </a:lnTo>
                    <a:lnTo>
                      <a:pt x="2526" y="1686"/>
                    </a:lnTo>
                    <a:lnTo>
                      <a:pt x="2520" y="1698"/>
                    </a:lnTo>
                    <a:lnTo>
                      <a:pt x="2496" y="1698"/>
                    </a:lnTo>
                    <a:lnTo>
                      <a:pt x="2502" y="1710"/>
                    </a:lnTo>
                    <a:lnTo>
                      <a:pt x="2502" y="1716"/>
                    </a:lnTo>
                    <a:lnTo>
                      <a:pt x="2508" y="1716"/>
                    </a:lnTo>
                    <a:lnTo>
                      <a:pt x="2520" y="1734"/>
                    </a:lnTo>
                    <a:lnTo>
                      <a:pt x="2526" y="1746"/>
                    </a:lnTo>
                    <a:lnTo>
                      <a:pt x="2550" y="1752"/>
                    </a:lnTo>
                    <a:lnTo>
                      <a:pt x="2580" y="1752"/>
                    </a:lnTo>
                    <a:lnTo>
                      <a:pt x="2586" y="1770"/>
                    </a:lnTo>
                    <a:lnTo>
                      <a:pt x="2604" y="1788"/>
                    </a:lnTo>
                    <a:lnTo>
                      <a:pt x="2634" y="1800"/>
                    </a:lnTo>
                    <a:lnTo>
                      <a:pt x="2640" y="1800"/>
                    </a:lnTo>
                    <a:lnTo>
                      <a:pt x="2640" y="1782"/>
                    </a:lnTo>
                    <a:lnTo>
                      <a:pt x="2646" y="1776"/>
                    </a:lnTo>
                    <a:lnTo>
                      <a:pt x="2682" y="1800"/>
                    </a:lnTo>
                    <a:lnTo>
                      <a:pt x="2676" y="1818"/>
                    </a:lnTo>
                    <a:lnTo>
                      <a:pt x="2694" y="1824"/>
                    </a:lnTo>
                    <a:lnTo>
                      <a:pt x="2694" y="1836"/>
                    </a:lnTo>
                    <a:lnTo>
                      <a:pt x="2706" y="1860"/>
                    </a:lnTo>
                    <a:lnTo>
                      <a:pt x="2724" y="1854"/>
                    </a:lnTo>
                    <a:lnTo>
                      <a:pt x="2736" y="1866"/>
                    </a:lnTo>
                    <a:lnTo>
                      <a:pt x="2736" y="1878"/>
                    </a:lnTo>
                    <a:lnTo>
                      <a:pt x="2748" y="1890"/>
                    </a:lnTo>
                    <a:lnTo>
                      <a:pt x="2760" y="1908"/>
                    </a:lnTo>
                    <a:lnTo>
                      <a:pt x="2754" y="1920"/>
                    </a:lnTo>
                    <a:lnTo>
                      <a:pt x="2766" y="1932"/>
                    </a:lnTo>
                    <a:lnTo>
                      <a:pt x="2766" y="1944"/>
                    </a:lnTo>
                    <a:lnTo>
                      <a:pt x="2778" y="1950"/>
                    </a:lnTo>
                    <a:lnTo>
                      <a:pt x="2772" y="1962"/>
                    </a:lnTo>
                    <a:lnTo>
                      <a:pt x="2778" y="1980"/>
                    </a:lnTo>
                    <a:lnTo>
                      <a:pt x="2790" y="1968"/>
                    </a:lnTo>
                    <a:lnTo>
                      <a:pt x="2802" y="1968"/>
                    </a:lnTo>
                    <a:lnTo>
                      <a:pt x="2808" y="1944"/>
                    </a:lnTo>
                    <a:lnTo>
                      <a:pt x="2826" y="1962"/>
                    </a:lnTo>
                    <a:lnTo>
                      <a:pt x="2850" y="1962"/>
                    </a:lnTo>
                    <a:lnTo>
                      <a:pt x="2856" y="1974"/>
                    </a:lnTo>
                    <a:lnTo>
                      <a:pt x="2844" y="1998"/>
                    </a:lnTo>
                    <a:lnTo>
                      <a:pt x="2856" y="2010"/>
                    </a:lnTo>
                    <a:lnTo>
                      <a:pt x="2862" y="2010"/>
                    </a:lnTo>
                    <a:lnTo>
                      <a:pt x="2880" y="2028"/>
                    </a:lnTo>
                    <a:lnTo>
                      <a:pt x="2916" y="2022"/>
                    </a:lnTo>
                    <a:lnTo>
                      <a:pt x="2922" y="2010"/>
                    </a:lnTo>
                    <a:lnTo>
                      <a:pt x="2934" y="2040"/>
                    </a:lnTo>
                    <a:lnTo>
                      <a:pt x="2970" y="2070"/>
                    </a:lnTo>
                    <a:lnTo>
                      <a:pt x="2994" y="2118"/>
                    </a:lnTo>
                    <a:lnTo>
                      <a:pt x="3012" y="2112"/>
                    </a:lnTo>
                    <a:lnTo>
                      <a:pt x="3012" y="2106"/>
                    </a:lnTo>
                    <a:lnTo>
                      <a:pt x="3018" y="2094"/>
                    </a:lnTo>
                    <a:lnTo>
                      <a:pt x="3036" y="2094"/>
                    </a:lnTo>
                    <a:lnTo>
                      <a:pt x="3048" y="2112"/>
                    </a:lnTo>
                    <a:lnTo>
                      <a:pt x="3048" y="2124"/>
                    </a:lnTo>
                    <a:lnTo>
                      <a:pt x="3066" y="2136"/>
                    </a:lnTo>
                    <a:lnTo>
                      <a:pt x="3072" y="2142"/>
                    </a:lnTo>
                    <a:lnTo>
                      <a:pt x="3084" y="2148"/>
                    </a:lnTo>
                    <a:lnTo>
                      <a:pt x="3084" y="2160"/>
                    </a:lnTo>
                    <a:lnTo>
                      <a:pt x="3096" y="2166"/>
                    </a:lnTo>
                    <a:lnTo>
                      <a:pt x="3102" y="2184"/>
                    </a:lnTo>
                    <a:lnTo>
                      <a:pt x="3108" y="2202"/>
                    </a:lnTo>
                    <a:lnTo>
                      <a:pt x="3144" y="2214"/>
                    </a:lnTo>
                    <a:lnTo>
                      <a:pt x="3150" y="2220"/>
                    </a:lnTo>
                    <a:lnTo>
                      <a:pt x="3156" y="2238"/>
                    </a:lnTo>
                    <a:lnTo>
                      <a:pt x="3162" y="2250"/>
                    </a:lnTo>
                    <a:lnTo>
                      <a:pt x="3192" y="2250"/>
                    </a:lnTo>
                    <a:lnTo>
                      <a:pt x="3198" y="2262"/>
                    </a:lnTo>
                    <a:lnTo>
                      <a:pt x="3222" y="2274"/>
                    </a:lnTo>
                    <a:lnTo>
                      <a:pt x="3234" y="2286"/>
                    </a:lnTo>
                    <a:lnTo>
                      <a:pt x="3222" y="2304"/>
                    </a:lnTo>
                    <a:lnTo>
                      <a:pt x="3240" y="2316"/>
                    </a:lnTo>
                    <a:lnTo>
                      <a:pt x="3258" y="2322"/>
                    </a:lnTo>
                    <a:lnTo>
                      <a:pt x="3264" y="2328"/>
                    </a:lnTo>
                    <a:lnTo>
                      <a:pt x="3270" y="2322"/>
                    </a:lnTo>
                    <a:lnTo>
                      <a:pt x="3276" y="2328"/>
                    </a:lnTo>
                    <a:lnTo>
                      <a:pt x="3288" y="2340"/>
                    </a:lnTo>
                    <a:lnTo>
                      <a:pt x="3282" y="2346"/>
                    </a:lnTo>
                    <a:lnTo>
                      <a:pt x="3300" y="2370"/>
                    </a:lnTo>
                    <a:lnTo>
                      <a:pt x="3318" y="2352"/>
                    </a:lnTo>
                    <a:lnTo>
                      <a:pt x="3330" y="2358"/>
                    </a:lnTo>
                    <a:lnTo>
                      <a:pt x="3366" y="2394"/>
                    </a:lnTo>
                    <a:lnTo>
                      <a:pt x="3378" y="2400"/>
                    </a:lnTo>
                    <a:lnTo>
                      <a:pt x="3372" y="2406"/>
                    </a:lnTo>
                    <a:lnTo>
                      <a:pt x="3384" y="2418"/>
                    </a:lnTo>
                    <a:lnTo>
                      <a:pt x="3396" y="2460"/>
                    </a:lnTo>
                    <a:lnTo>
                      <a:pt x="3408" y="2472"/>
                    </a:lnTo>
                    <a:lnTo>
                      <a:pt x="3414" y="2490"/>
                    </a:lnTo>
                    <a:lnTo>
                      <a:pt x="3408" y="2496"/>
                    </a:lnTo>
                    <a:lnTo>
                      <a:pt x="3408" y="2508"/>
                    </a:lnTo>
                    <a:lnTo>
                      <a:pt x="3420" y="2538"/>
                    </a:lnTo>
                    <a:lnTo>
                      <a:pt x="3420" y="2556"/>
                    </a:lnTo>
                    <a:lnTo>
                      <a:pt x="3420" y="2580"/>
                    </a:lnTo>
                    <a:lnTo>
                      <a:pt x="3414" y="2586"/>
                    </a:lnTo>
                    <a:lnTo>
                      <a:pt x="3420" y="2598"/>
                    </a:lnTo>
                    <a:lnTo>
                      <a:pt x="3438" y="2592"/>
                    </a:lnTo>
                    <a:lnTo>
                      <a:pt x="3438" y="2622"/>
                    </a:lnTo>
                    <a:lnTo>
                      <a:pt x="3444" y="2634"/>
                    </a:lnTo>
                    <a:lnTo>
                      <a:pt x="3462" y="2646"/>
                    </a:lnTo>
                    <a:lnTo>
                      <a:pt x="3474" y="2664"/>
                    </a:lnTo>
                    <a:lnTo>
                      <a:pt x="3480" y="2664"/>
                    </a:lnTo>
                    <a:lnTo>
                      <a:pt x="3486" y="2676"/>
                    </a:lnTo>
                    <a:lnTo>
                      <a:pt x="3510" y="2676"/>
                    </a:lnTo>
                    <a:lnTo>
                      <a:pt x="3522" y="2682"/>
                    </a:lnTo>
                    <a:lnTo>
                      <a:pt x="3522" y="2694"/>
                    </a:lnTo>
                    <a:lnTo>
                      <a:pt x="3546" y="2706"/>
                    </a:lnTo>
                    <a:lnTo>
                      <a:pt x="3546" y="2718"/>
                    </a:lnTo>
                    <a:lnTo>
                      <a:pt x="3438" y="2736"/>
                    </a:lnTo>
                    <a:lnTo>
                      <a:pt x="3222" y="2766"/>
                    </a:lnTo>
                    <a:lnTo>
                      <a:pt x="3066" y="2790"/>
                    </a:lnTo>
                  </a:path>
                </a:pathLst>
              </a:custGeom>
              <a:solidFill>
                <a:srgbClr val="FF0000"/>
              </a:solidFill>
              <a:ln w="38100" cmpd="sng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9168" name="Text Box 71"/>
              <p:cNvSpPr txBox="1">
                <a:spLocks noChangeArrowheads="1"/>
              </p:cNvSpPr>
              <p:nvPr/>
            </p:nvSpPr>
            <p:spPr bwMode="auto">
              <a:xfrm>
                <a:off x="5123" y="1630"/>
                <a:ext cx="649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eaLnBrk="0" hangingPunct="0"/>
                <a:r>
                  <a:rPr lang="en-GB" sz="1800" dirty="0">
                    <a:solidFill>
                      <a:srgbClr val="DF2905"/>
                    </a:solidFill>
                    <a:latin typeface="Comic Sans MS" pitchFamily="66" charset="0"/>
                  </a:rPr>
                  <a:t>0.2Mha</a:t>
                </a:r>
                <a:endParaRPr lang="en-GB" sz="1800" dirty="0">
                  <a:latin typeface="Comic Sans MS" pitchFamily="66" charset="0"/>
                </a:endParaRPr>
              </a:p>
            </p:txBody>
          </p:sp>
        </p:grpSp>
      </p:grpSp>
      <p:sp>
        <p:nvSpPr>
          <p:cNvPr id="227400" name="Rectangle 72"/>
          <p:cNvSpPr>
            <a:spLocks noChangeArrowheads="1"/>
          </p:cNvSpPr>
          <p:nvPr/>
        </p:nvSpPr>
        <p:spPr bwMode="auto">
          <a:xfrm flipV="1">
            <a:off x="6228184" y="5157192"/>
            <a:ext cx="45719" cy="45719"/>
          </a:xfrm>
          <a:prstGeom prst="rect">
            <a:avLst/>
          </a:prstGeom>
          <a:solidFill>
            <a:srgbClr val="FFFF00"/>
          </a:solidFill>
          <a:ln w="12700" algn="ctr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CA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7401" name="Text Box 73"/>
          <p:cNvSpPr txBox="1">
            <a:spLocks noChangeArrowheads="1"/>
          </p:cNvSpPr>
          <p:nvPr/>
        </p:nvSpPr>
        <p:spPr bwMode="auto">
          <a:xfrm>
            <a:off x="6372200" y="5157192"/>
            <a:ext cx="1330813" cy="701731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CA" sz="1800" b="0" dirty="0" smtClean="0">
                <a:solidFill>
                  <a:srgbClr val="FFFF00"/>
                </a:solidFill>
                <a:latin typeface="Comic Sans MS" pitchFamily="66" charset="0"/>
              </a:rPr>
              <a:t>0.004 </a:t>
            </a:r>
            <a:r>
              <a:rPr lang="en-CA" sz="1800" b="0" dirty="0" err="1">
                <a:solidFill>
                  <a:srgbClr val="FFFF00"/>
                </a:solidFill>
                <a:latin typeface="Comic Sans MS" pitchFamily="66" charset="0"/>
              </a:rPr>
              <a:t>Mha</a:t>
            </a:r>
            <a:endParaRPr lang="en-CA" sz="1800" b="0" dirty="0">
              <a:solidFill>
                <a:srgbClr val="FFFF00"/>
              </a:solidFill>
              <a:latin typeface="Comic Sans MS" pitchFamily="66" charset="0"/>
            </a:endParaRPr>
          </a:p>
          <a:p>
            <a:pPr eaLnBrk="0" hangingPunct="0"/>
            <a:r>
              <a:rPr lang="en-CA" sz="1800" b="0" dirty="0" smtClean="0">
                <a:solidFill>
                  <a:srgbClr val="FFFF00"/>
                </a:solidFill>
                <a:latin typeface="Comic Sans MS" pitchFamily="66" charset="0"/>
              </a:rPr>
              <a:t>(4,000 </a:t>
            </a:r>
            <a:r>
              <a:rPr lang="en-CA" sz="1800" b="0" dirty="0">
                <a:solidFill>
                  <a:srgbClr val="FFFF00"/>
                </a:solidFill>
                <a:latin typeface="Comic Sans MS" pitchFamily="66" charset="0"/>
              </a:rPr>
              <a:t>ha)</a:t>
            </a:r>
          </a:p>
        </p:txBody>
      </p:sp>
      <p:sp>
        <p:nvSpPr>
          <p:cNvPr id="227402" name="Text Box 74"/>
          <p:cNvSpPr txBox="1">
            <a:spLocks noChangeArrowheads="1"/>
          </p:cNvSpPr>
          <p:nvPr/>
        </p:nvSpPr>
        <p:spPr bwMode="auto">
          <a:xfrm>
            <a:off x="899592" y="5013176"/>
            <a:ext cx="2664296" cy="369332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CA" sz="1800" dirty="0">
                <a:latin typeface="Comic Sans MS" pitchFamily="66" charset="0"/>
              </a:rPr>
              <a:t>Annual ER </a:t>
            </a:r>
            <a:r>
              <a:rPr lang="en-CA" sz="1800" dirty="0" smtClean="0">
                <a:latin typeface="Comic Sans MS" pitchFamily="66" charset="0"/>
              </a:rPr>
              <a:t>treatment</a:t>
            </a:r>
            <a:endParaRPr lang="en-CA" dirty="0">
              <a:latin typeface="Comic Sans MS" pitchFamily="66" charset="0"/>
            </a:endParaRPr>
          </a:p>
        </p:txBody>
      </p:sp>
      <p:sp>
        <p:nvSpPr>
          <p:cNvPr id="227403" name="Rectangle 75"/>
          <p:cNvSpPr>
            <a:spLocks noChangeArrowheads="1"/>
          </p:cNvSpPr>
          <p:nvPr/>
        </p:nvSpPr>
        <p:spPr bwMode="auto">
          <a:xfrm>
            <a:off x="539552" y="5085184"/>
            <a:ext cx="304800" cy="152400"/>
          </a:xfrm>
          <a:prstGeom prst="rect">
            <a:avLst/>
          </a:prstGeom>
          <a:solidFill>
            <a:srgbClr val="FFFF00"/>
          </a:solidFill>
          <a:ln w="12700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CA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7404" name="Line 76"/>
          <p:cNvSpPr>
            <a:spLocks noChangeShapeType="1"/>
          </p:cNvSpPr>
          <p:nvPr/>
        </p:nvSpPr>
        <p:spPr bwMode="auto">
          <a:xfrm>
            <a:off x="7772400" y="3810000"/>
            <a:ext cx="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CA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400" grpId="0" animBg="1"/>
      <p:bldP spid="227401" grpId="0"/>
      <p:bldP spid="227402" grpId="0"/>
      <p:bldP spid="22740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prov ndt map"/>
          <p:cNvPicPr>
            <a:picLocks noChangeAspect="1" noChangeArrowheads="1"/>
          </p:cNvPicPr>
          <p:nvPr/>
        </p:nvPicPr>
        <p:blipFill>
          <a:blip r:embed="rId2" cstate="email">
            <a:lum bright="6000"/>
          </a:blip>
          <a:srcRect/>
          <a:stretch>
            <a:fillRect/>
          </a:stretch>
        </p:blipFill>
        <p:spPr bwMode="auto">
          <a:xfrm>
            <a:off x="1981200" y="0"/>
            <a:ext cx="51228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03" name="Oval 3"/>
          <p:cNvSpPr>
            <a:spLocks noChangeArrowheads="1"/>
          </p:cNvSpPr>
          <p:nvPr/>
        </p:nvSpPr>
        <p:spPr bwMode="auto">
          <a:xfrm>
            <a:off x="4495800" y="2057400"/>
            <a:ext cx="2016125" cy="15240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CA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04" name="Text Box 4"/>
          <p:cNvSpPr txBox="1">
            <a:spLocks noChangeArrowheads="1"/>
          </p:cNvSpPr>
          <p:nvPr/>
        </p:nvSpPr>
        <p:spPr bwMode="auto">
          <a:xfrm>
            <a:off x="7086600" y="1563688"/>
            <a:ext cx="2057400" cy="1373187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CA" sz="2800" b="0"/>
              <a:t>BC’s Fire- Maintained Ecosystem</a:t>
            </a:r>
            <a:r>
              <a:rPr lang="en-CA" sz="2400" b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3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3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3" grpId="0" animBg="1"/>
      <p:bldP spid="15360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975" name="Picture 7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400800" y="152400"/>
            <a:ext cx="24892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1970" name="Text Box 2"/>
          <p:cNvSpPr txBox="1">
            <a:spLocks noChangeArrowheads="1"/>
          </p:cNvSpPr>
          <p:nvPr/>
        </p:nvSpPr>
        <p:spPr bwMode="auto">
          <a:xfrm>
            <a:off x="0" y="260648"/>
            <a:ext cx="65162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b="1" dirty="0" smtClean="0"/>
              <a:t>Fire </a:t>
            </a:r>
            <a:r>
              <a:rPr lang="en-US" sz="3200" b="1" dirty="0"/>
              <a:t>Maintained </a:t>
            </a:r>
            <a:r>
              <a:rPr lang="en-US" sz="3200" b="1" dirty="0" smtClean="0"/>
              <a:t>History </a:t>
            </a:r>
          </a:p>
        </p:txBody>
      </p:sp>
      <p:sp>
        <p:nvSpPr>
          <p:cNvPr id="211971" name="Text Box 3"/>
          <p:cNvSpPr txBox="1">
            <a:spLocks noChangeArrowheads="1"/>
          </p:cNvSpPr>
          <p:nvPr/>
        </p:nvSpPr>
        <p:spPr bwMode="auto">
          <a:xfrm>
            <a:off x="323528" y="908720"/>
            <a:ext cx="324036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buFontTx/>
              <a:buChar char="•"/>
            </a:pPr>
            <a:r>
              <a:rPr lang="en-US" sz="2000" dirty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dirty="0" smtClean="0"/>
              <a:t>Pre - 1880 fires</a:t>
            </a:r>
            <a:endParaRPr lang="en-US" sz="2000" dirty="0">
              <a:solidFill>
                <a:srgbClr val="000099"/>
              </a:solidFill>
              <a:latin typeface="Times New Roman" pitchFamily="18" charset="0"/>
            </a:endParaRPr>
          </a:p>
          <a:p>
            <a:pPr algn="l">
              <a:buFontTx/>
              <a:buChar char="•"/>
            </a:pPr>
            <a:endParaRPr lang="en-US" sz="2000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pic>
        <p:nvPicPr>
          <p:cNvPr id="211972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915816" y="2924944"/>
            <a:ext cx="3429000" cy="225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1973" name="Picture 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7504" y="2204864"/>
            <a:ext cx="3276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1974" name="Text Box 6"/>
          <p:cNvSpPr txBox="1">
            <a:spLocks noChangeArrowheads="1"/>
          </p:cNvSpPr>
          <p:nvPr/>
        </p:nvSpPr>
        <p:spPr bwMode="auto">
          <a:xfrm>
            <a:off x="179512" y="5157192"/>
            <a:ext cx="58658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buFontTx/>
              <a:buChar char="•"/>
            </a:pPr>
            <a:r>
              <a:rPr lang="en-US" sz="2000" dirty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en-US" dirty="0"/>
              <a:t>1920’s &amp; 1930’s high intensity </a:t>
            </a:r>
            <a:r>
              <a:rPr lang="en-US" dirty="0" smtClean="0"/>
              <a:t>wildfires</a:t>
            </a:r>
            <a:endParaRPr lang="en-US" dirty="0"/>
          </a:p>
        </p:txBody>
      </p:sp>
      <p:pic>
        <p:nvPicPr>
          <p:cNvPr id="211977" name="Picture 9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867400" y="4343400"/>
            <a:ext cx="3124200" cy="23431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sp>
        <p:nvSpPr>
          <p:cNvPr id="10" name="TextBox 9"/>
          <p:cNvSpPr txBox="1"/>
          <p:nvPr/>
        </p:nvSpPr>
        <p:spPr>
          <a:xfrm>
            <a:off x="107504" y="1340768"/>
            <a:ext cx="540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1880 disruption of frequent low-intensity fires</a:t>
            </a:r>
            <a:endParaRPr lang="en-CA" dirty="0"/>
          </a:p>
        </p:txBody>
      </p:sp>
      <p:sp>
        <p:nvSpPr>
          <p:cNvPr id="11" name="TextBox 10"/>
          <p:cNvSpPr txBox="1"/>
          <p:nvPr/>
        </p:nvSpPr>
        <p:spPr>
          <a:xfrm>
            <a:off x="179512" y="6027003"/>
            <a:ext cx="5688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Tx/>
              <a:buChar char="•"/>
            </a:pPr>
            <a:r>
              <a:rPr lang="en-US" dirty="0" smtClean="0"/>
              <a:t> 1940’s to present fire suppression era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11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11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1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11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11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0" grpId="0"/>
      <p:bldP spid="211971" grpId="0"/>
      <p:bldP spid="211974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pg 6 Scars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549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0" y="5908675"/>
            <a:ext cx="9144000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CA" sz="2400" b="0"/>
              <a:t>400 year old western larch from Rocky Mountain Trench showing 10 fire scars between 1628 and 1907 (~28 year interval)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ext Box 2"/>
          <p:cNvSpPr txBox="1">
            <a:spLocks noChangeArrowheads="1"/>
          </p:cNvSpPr>
          <p:nvPr/>
        </p:nvSpPr>
        <p:spPr bwMode="auto">
          <a:xfrm>
            <a:off x="4648200" y="1371600"/>
            <a:ext cx="4495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GB" sz="2400" b="0"/>
              <a:t>“ingrown” open forests (up to 100,000+ stems/ha) &amp; native grassland “encroachment”</a:t>
            </a:r>
          </a:p>
        </p:txBody>
      </p:sp>
      <p:pic>
        <p:nvPicPr>
          <p:cNvPr id="126979" name="Picture 3" descr="IMGP323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28600" y="95250"/>
            <a:ext cx="4267200" cy="319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6980" name="Text Box 4"/>
          <p:cNvSpPr txBox="1">
            <a:spLocks noChangeArrowheads="1"/>
          </p:cNvSpPr>
          <p:nvPr/>
        </p:nvSpPr>
        <p:spPr bwMode="auto">
          <a:xfrm>
            <a:off x="4800600" y="228600"/>
            <a:ext cx="3886200" cy="1066800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CA" sz="3200" b="0"/>
              <a:t>The issues in the fire-maintained....</a:t>
            </a:r>
          </a:p>
        </p:txBody>
      </p:sp>
      <p:pic>
        <p:nvPicPr>
          <p:cNvPr id="126981" name="Picture 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648200" y="2743200"/>
            <a:ext cx="4343400" cy="32575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</p:pic>
      <p:pic>
        <p:nvPicPr>
          <p:cNvPr id="7" name="Content Placeholder 2" descr="Encroachment onto Cariboo grasslands (3)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251520" y="3429000"/>
            <a:ext cx="4283968" cy="321297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6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6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78" grpId="0"/>
      <p:bldP spid="12698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BADGER~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572000" y="3743325"/>
            <a:ext cx="4495800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787" name="Picture 3" descr="BC Grass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79512" y="116632"/>
            <a:ext cx="4343400" cy="345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788" name="Rectangle 4"/>
          <p:cNvSpPr>
            <a:spLocks noChangeArrowheads="1"/>
          </p:cNvSpPr>
          <p:nvPr/>
        </p:nvSpPr>
        <p:spPr bwMode="auto">
          <a:xfrm>
            <a:off x="152400" y="2895600"/>
            <a:ext cx="42672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CA" sz="2000" b="0" i="1" dirty="0" err="1">
                <a:solidFill>
                  <a:schemeClr val="bg1"/>
                </a:solidFill>
              </a:rPr>
              <a:t>Bluebunch</a:t>
            </a:r>
            <a:r>
              <a:rPr lang="en-CA" sz="2000" b="0" i="1" dirty="0">
                <a:solidFill>
                  <a:schemeClr val="bg1"/>
                </a:solidFill>
              </a:rPr>
              <a:t> wheatgrass – an imperilled grassland species</a:t>
            </a:r>
          </a:p>
        </p:txBody>
      </p:sp>
      <p:sp>
        <p:nvSpPr>
          <p:cNvPr id="118789" name="Text Box 5"/>
          <p:cNvSpPr txBox="1">
            <a:spLocks noChangeArrowheads="1"/>
          </p:cNvSpPr>
          <p:nvPr/>
        </p:nvSpPr>
        <p:spPr bwMode="auto">
          <a:xfrm>
            <a:off x="5181600" y="6019800"/>
            <a:ext cx="3140075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CA" sz="2000" b="0" i="1" dirty="0">
                <a:solidFill>
                  <a:schemeClr val="bg1"/>
                </a:solidFill>
              </a:rPr>
              <a:t>Badger – a red-listed grassland species</a:t>
            </a:r>
          </a:p>
        </p:txBody>
      </p:sp>
      <p:sp>
        <p:nvSpPr>
          <p:cNvPr id="118790" name="Text Box 6"/>
          <p:cNvSpPr txBox="1">
            <a:spLocks noChangeArrowheads="1"/>
          </p:cNvSpPr>
          <p:nvPr/>
        </p:nvSpPr>
        <p:spPr bwMode="auto">
          <a:xfrm>
            <a:off x="4648200" y="0"/>
            <a:ext cx="4495800" cy="3785652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CA" sz="3200" b="0" dirty="0" smtClean="0"/>
              <a:t>Disappearing </a:t>
            </a:r>
            <a:r>
              <a:rPr lang="en-CA" sz="3200" b="0" dirty="0"/>
              <a:t>native grasslands</a:t>
            </a:r>
            <a:r>
              <a:rPr lang="en-CA" sz="3200" b="0" dirty="0" smtClean="0"/>
              <a:t>……</a:t>
            </a:r>
          </a:p>
          <a:p>
            <a:pPr eaLnBrk="0" hangingPunct="0"/>
            <a:endParaRPr lang="en-CA" sz="2400" b="0" dirty="0"/>
          </a:p>
          <a:p>
            <a:pPr eaLnBrk="0" hangingPunct="0"/>
            <a:r>
              <a:rPr lang="en-CA" sz="2400" b="0" dirty="0"/>
              <a:t>(&lt;1% of BC’s land base is remaining native grassland while ~30% of at-risk species in province are grassland dependent!) </a:t>
            </a:r>
          </a:p>
          <a:p>
            <a:pPr eaLnBrk="0" hangingPunct="0"/>
            <a:endParaRPr lang="en-CA" sz="3200" b="0" dirty="0"/>
          </a:p>
        </p:txBody>
      </p:sp>
      <p:pic>
        <p:nvPicPr>
          <p:cNvPr id="118791" name="Picture 7" descr="Racer RCL e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51520" y="3771900"/>
            <a:ext cx="41148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792" name="Text Box 8"/>
          <p:cNvSpPr txBox="1">
            <a:spLocks noChangeArrowheads="1"/>
          </p:cNvSpPr>
          <p:nvPr/>
        </p:nvSpPr>
        <p:spPr bwMode="auto">
          <a:xfrm>
            <a:off x="304800" y="6096000"/>
            <a:ext cx="4038600" cy="701675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CA" sz="2000" b="0" i="1" dirty="0">
                <a:solidFill>
                  <a:schemeClr val="bg1"/>
                </a:solidFill>
              </a:rPr>
              <a:t>Racer Snake – blue-listed grassland species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118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8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8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8" grpId="0"/>
      <p:bldP spid="118789" grpId="0"/>
      <p:bldP spid="118790" grpId="0"/>
      <p:bldP spid="11879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Bitterroot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3400" y="304800"/>
            <a:ext cx="2806700" cy="339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6739" name="Text Box 3"/>
          <p:cNvSpPr txBox="1">
            <a:spLocks noChangeArrowheads="1"/>
          </p:cNvSpPr>
          <p:nvPr/>
        </p:nvSpPr>
        <p:spPr bwMode="auto">
          <a:xfrm>
            <a:off x="3657600" y="152400"/>
            <a:ext cx="4243388" cy="1066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CA" sz="3200" b="0" dirty="0"/>
              <a:t>Loss of First Nation cultural values</a:t>
            </a:r>
          </a:p>
        </p:txBody>
      </p:sp>
      <p:sp>
        <p:nvSpPr>
          <p:cNvPr id="116740" name="Text Box 4"/>
          <p:cNvSpPr txBox="1">
            <a:spLocks noChangeArrowheads="1"/>
          </p:cNvSpPr>
          <p:nvPr/>
        </p:nvSpPr>
        <p:spPr bwMode="auto">
          <a:xfrm>
            <a:off x="3429000" y="2209800"/>
            <a:ext cx="16033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eaLnBrk="0" hangingPunct="0"/>
            <a:r>
              <a:rPr lang="en-CA" sz="2400" b="0"/>
              <a:t>Bitterroot</a:t>
            </a:r>
          </a:p>
        </p:txBody>
      </p:sp>
      <p:sp>
        <p:nvSpPr>
          <p:cNvPr id="116741" name="Text Box 5"/>
          <p:cNvSpPr txBox="1">
            <a:spLocks noChangeArrowheads="1"/>
          </p:cNvSpPr>
          <p:nvPr/>
        </p:nvSpPr>
        <p:spPr bwMode="auto">
          <a:xfrm>
            <a:off x="2895600" y="3810000"/>
            <a:ext cx="16256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eaLnBrk="0" hangingPunct="0"/>
            <a:r>
              <a:rPr lang="en-CA" sz="2400" b="0"/>
              <a:t>Saskatoon</a:t>
            </a:r>
          </a:p>
        </p:txBody>
      </p:sp>
      <p:pic>
        <p:nvPicPr>
          <p:cNvPr id="116742" name="Picture 6" descr="240px-Saskatoon_berries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52400" y="3886200"/>
            <a:ext cx="2589213" cy="272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743" name="Picture 7" descr="ARROWLEAF BALSAMROOT - photo by Jane Grimesey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248400" y="1295400"/>
            <a:ext cx="2701925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6744" name="Text Box 8"/>
          <p:cNvSpPr txBox="1">
            <a:spLocks noChangeArrowheads="1"/>
          </p:cNvSpPr>
          <p:nvPr/>
        </p:nvSpPr>
        <p:spPr bwMode="auto">
          <a:xfrm>
            <a:off x="6858000" y="5029200"/>
            <a:ext cx="2286000" cy="457200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CA" sz="2400" b="0"/>
              <a:t>Balsamroot</a:t>
            </a:r>
          </a:p>
        </p:txBody>
      </p:sp>
      <p:pic>
        <p:nvPicPr>
          <p:cNvPr id="116745" name="Picture 9" descr="berry%20picking%201%20tb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124200" y="4675188"/>
            <a:ext cx="2895600" cy="194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6746" name="Text Box 10"/>
          <p:cNvSpPr txBox="1">
            <a:spLocks noChangeArrowheads="1"/>
          </p:cNvSpPr>
          <p:nvPr/>
        </p:nvSpPr>
        <p:spPr bwMode="auto">
          <a:xfrm>
            <a:off x="3124200" y="6172200"/>
            <a:ext cx="1117600" cy="457200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CA" sz="1000" b="0">
                <a:hlinkClick r:id="rId9"/>
              </a:rPr>
              <a:t>Matthew Jacob</a:t>
            </a:r>
            <a:r>
              <a:rPr lang="en-CA" sz="2400" b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116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1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9" grpId="0"/>
      <p:bldP spid="116740" grpId="0"/>
      <p:bldP spid="116741" grpId="0"/>
      <p:bldP spid="116744" grpId="0"/>
      <p:bldP spid="1167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-00436.tif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295400"/>
            <a:ext cx="5705475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HIG2009_b-00436.tif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352800" y="3300413"/>
            <a:ext cx="5791200" cy="355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28600" y="5029200"/>
            <a:ext cx="2819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/>
              <a:t>Trout Creek Bridge 2009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791200" y="1371600"/>
            <a:ext cx="2819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dirty="0"/>
              <a:t>Trout Creek Bridge 1910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187624" y="5877272"/>
            <a:ext cx="2819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dirty="0" smtClean="0"/>
              <a:t>Cold Stream Ranch 2009</a:t>
            </a:r>
            <a:endParaRPr lang="en-CA" dirty="0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257800" y="1371600"/>
            <a:ext cx="28194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dirty="0" smtClean="0"/>
              <a:t>Cold Stream Ranch, Vernon 189- </a:t>
            </a:r>
          </a:p>
          <a:p>
            <a:r>
              <a:rPr lang="en-CA" sz="1400" dirty="0" smtClean="0"/>
              <a:t>BC Archives</a:t>
            </a:r>
            <a:endParaRPr lang="en-CA" sz="1400" dirty="0"/>
          </a:p>
        </p:txBody>
      </p:sp>
      <p:pic>
        <p:nvPicPr>
          <p:cNvPr id="7" name="Picture 6" descr="Coldstream Ranch Vernon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79512" y="1340768"/>
            <a:ext cx="4876800" cy="3817683"/>
          </a:xfrm>
          <a:prstGeom prst="rect">
            <a:avLst/>
          </a:prstGeom>
        </p:spPr>
      </p:pic>
      <p:pic>
        <p:nvPicPr>
          <p:cNvPr id="9" name="Picture 8" descr="Coldstream Ranch Vernon 2009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114800" y="2819400"/>
            <a:ext cx="4806278" cy="37894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152400" y="2667000"/>
            <a:ext cx="8839200" cy="3309938"/>
            <a:chOff x="96" y="1680"/>
            <a:chExt cx="5568" cy="2085"/>
          </a:xfrm>
        </p:grpSpPr>
        <p:pic>
          <p:nvPicPr>
            <p:cNvPr id="27675" name="Picture 27" descr="IMG_2215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96" y="1680"/>
              <a:ext cx="2688" cy="208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7677" name="Picture 29" descr="IMG_2216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2928" y="1690"/>
              <a:ext cx="2736" cy="2052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9" name="TextBox 8"/>
          <p:cNvSpPr txBox="1"/>
          <p:nvPr/>
        </p:nvSpPr>
        <p:spPr>
          <a:xfrm>
            <a:off x="539552" y="2060848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Fairmont Hot Springs circa 1900 and 2009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-304800"/>
          <a:ext cx="9906000" cy="7653338"/>
        </p:xfrm>
        <a:graphic>
          <a:graphicData uri="http://schemas.openxmlformats.org/presentationml/2006/ole">
            <p:oleObj spid="_x0000_s58370" name="Acrobat Document" r:id="rId3" imgW="8910000" imgH="6885000" progId="AcroExch.Document.7">
              <p:embed/>
            </p:oleObj>
          </a:graphicData>
        </a:graphic>
      </p:graphicFrame>
      <p:sp>
        <p:nvSpPr>
          <p:cNvPr id="155651" name="Oval 3"/>
          <p:cNvSpPr>
            <a:spLocks noChangeArrowheads="1"/>
          </p:cNvSpPr>
          <p:nvPr/>
        </p:nvSpPr>
        <p:spPr bwMode="auto">
          <a:xfrm>
            <a:off x="5562600" y="3200400"/>
            <a:ext cx="1676400" cy="1447800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CA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5652" name="Oval 4"/>
          <p:cNvSpPr>
            <a:spLocks noChangeArrowheads="1"/>
          </p:cNvSpPr>
          <p:nvPr/>
        </p:nvSpPr>
        <p:spPr bwMode="auto">
          <a:xfrm>
            <a:off x="762000" y="3505200"/>
            <a:ext cx="1676400" cy="1447800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CA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3484563" y="0"/>
            <a:ext cx="2527300" cy="457200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CA" sz="2400" b="0"/>
              <a:t>Cariboo-Chilcotin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0" y="-103188"/>
          <a:ext cx="9144000" cy="7064376"/>
        </p:xfrm>
        <a:graphic>
          <a:graphicData uri="http://schemas.openxmlformats.org/presentationml/2006/ole">
            <p:oleObj spid="_x0000_s59394" name="Acrobat Document" r:id="rId3" imgW="8910000" imgH="6885000" progId="AcroExch.Document.7">
              <p:embed/>
            </p:oleObj>
          </a:graphicData>
        </a:graphic>
      </p:graphicFrame>
      <p:sp>
        <p:nvSpPr>
          <p:cNvPr id="2051" name="Text Box 6"/>
          <p:cNvSpPr txBox="1">
            <a:spLocks noChangeArrowheads="1"/>
          </p:cNvSpPr>
          <p:nvPr/>
        </p:nvSpPr>
        <p:spPr bwMode="auto">
          <a:xfrm>
            <a:off x="3625850" y="155575"/>
            <a:ext cx="1657350" cy="4572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400">
                <a:solidFill>
                  <a:schemeClr val="bg2"/>
                </a:solidFill>
              </a:rPr>
              <a:t>Okanagan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9592" y="2564904"/>
            <a:ext cx="7560840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l">
              <a:buAutoNum type="arabicPeriod"/>
            </a:pPr>
            <a:r>
              <a:rPr lang="en-CA" sz="2000" b="0" dirty="0" smtClean="0"/>
              <a:t>At the broad scale, four </a:t>
            </a:r>
            <a:r>
              <a:rPr lang="en-CA" sz="2000" b="0" dirty="0" err="1" smtClean="0"/>
              <a:t>biogeoclimatic</a:t>
            </a:r>
            <a:r>
              <a:rPr lang="en-CA" sz="2000" b="0" dirty="0" smtClean="0"/>
              <a:t> zones: 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CA" sz="2000" b="0" dirty="0" smtClean="0"/>
              <a:t>Coastal Douglas-fir 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CA" sz="2000" b="0" dirty="0" smtClean="0"/>
              <a:t>Interior Douglas-fir 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CA" sz="2000" b="0" dirty="0" smtClean="0"/>
              <a:t>Ponderosa Pine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CA" sz="2000" b="0" dirty="0" smtClean="0"/>
              <a:t>Bunchgrass </a:t>
            </a:r>
          </a:p>
          <a:p>
            <a:pPr marL="914400" lvl="1" indent="-457200" algn="l">
              <a:buFont typeface="Arial" pitchFamily="34" charset="0"/>
              <a:buChar char="•"/>
            </a:pPr>
            <a:endParaRPr lang="en-CA" sz="2000" b="0" dirty="0" smtClean="0"/>
          </a:p>
          <a:p>
            <a:pPr marL="914400" lvl="1" indent="-457200" algn="l"/>
            <a:r>
              <a:rPr lang="en-CA" sz="2000" b="0" dirty="0" smtClean="0"/>
              <a:t>Representing approximately 5% of British Columbia's land base, are of provincial conservation concern (critically imperilled, imperilled or vulnerable).</a:t>
            </a:r>
            <a:br>
              <a:rPr lang="en-CA" sz="2000" b="0" dirty="0" smtClean="0"/>
            </a:br>
            <a:r>
              <a:rPr lang="en-CA" sz="2000" b="0" dirty="0" smtClean="0"/>
              <a:t/>
            </a:r>
            <a:br>
              <a:rPr lang="en-CA" sz="2000" b="0" dirty="0" smtClean="0"/>
            </a:b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1700808"/>
            <a:ext cx="7488832" cy="72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Taking Nature’s Pulse </a:t>
            </a:r>
          </a:p>
          <a:p>
            <a:r>
              <a:rPr lang="en-CA" sz="1400" dirty="0" smtClean="0"/>
              <a:t>The status of Biodiversity in BC, 2008</a:t>
            </a:r>
            <a:endParaRPr lang="en-CA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 descr="Elk on pasture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28600" y="241300"/>
            <a:ext cx="5486400" cy="334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2579" name="Text Box 3"/>
          <p:cNvSpPr txBox="1">
            <a:spLocks noChangeArrowheads="1"/>
          </p:cNvSpPr>
          <p:nvPr/>
        </p:nvSpPr>
        <p:spPr bwMode="auto">
          <a:xfrm>
            <a:off x="0" y="3810000"/>
            <a:ext cx="2895600" cy="2528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CA" sz="3200" b="0"/>
              <a:t>Increasing losses of wildlife habitat &amp; forage supplies</a:t>
            </a:r>
          </a:p>
        </p:txBody>
      </p:sp>
      <p:pic>
        <p:nvPicPr>
          <p:cNvPr id="152580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781800" y="3124200"/>
            <a:ext cx="2303463" cy="34290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</p:pic>
      <p:pic>
        <p:nvPicPr>
          <p:cNvPr id="152581" name="Picture 5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819400" y="3733800"/>
            <a:ext cx="4419600" cy="29257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</p:pic>
      <p:pic>
        <p:nvPicPr>
          <p:cNvPr id="152582" name="Picture 6" descr="Cranbrook 103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105400" y="76200"/>
            <a:ext cx="3886200" cy="286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152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52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52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52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30 year projection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427984" y="2276872"/>
            <a:ext cx="3672408" cy="3240360"/>
          </a:xfrm>
          <a:prstGeom prst="rect">
            <a:avLst/>
          </a:prstGeom>
        </p:spPr>
      </p:pic>
      <p:pic>
        <p:nvPicPr>
          <p:cNvPr id="9" name="Picture 8" descr="rotation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355976" y="2276872"/>
            <a:ext cx="3816424" cy="32403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536" y="558924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 smtClean="0"/>
              <a:t>Wang et. al. 2012</a:t>
            </a:r>
            <a:endParaRPr lang="en-CA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556792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Climate  change</a:t>
            </a:r>
            <a:endParaRPr lang="en-CA" dirty="0"/>
          </a:p>
        </p:txBody>
      </p:sp>
      <p:pic>
        <p:nvPicPr>
          <p:cNvPr id="6" name="Picture 5" descr="Current Provincial BEC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95536" y="2276872"/>
            <a:ext cx="3744416" cy="3221489"/>
          </a:xfrm>
          <a:prstGeom prst="rect">
            <a:avLst/>
          </a:prstGeom>
        </p:spPr>
      </p:pic>
      <p:pic>
        <p:nvPicPr>
          <p:cNvPr id="10" name="Picture 9" descr="Legend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7164288" y="1700808"/>
            <a:ext cx="1238250" cy="1733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4" name="Picture 2" descr="mtn pine beetle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15616" y="1772816"/>
            <a:ext cx="3455814" cy="2462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7155" name="Picture 3" descr="MPB Quesnel PG boundary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16016" y="3648172"/>
            <a:ext cx="4251772" cy="2849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7156" name="Text Box 4"/>
          <p:cNvSpPr txBox="1">
            <a:spLocks noChangeArrowheads="1"/>
          </p:cNvSpPr>
          <p:nvPr/>
        </p:nvSpPr>
        <p:spPr bwMode="auto">
          <a:xfrm>
            <a:off x="395536" y="4221088"/>
            <a:ext cx="1677988" cy="2746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/>
            <a:r>
              <a:rPr lang="en-CA" sz="1200" dirty="0">
                <a:latin typeface="Times New Roman" pitchFamily="18" charset="0"/>
              </a:rPr>
              <a:t>Canadian Forest Service</a:t>
            </a:r>
          </a:p>
        </p:txBody>
      </p:sp>
      <p:sp>
        <p:nvSpPr>
          <p:cNvPr id="177157" name="Text Box 5"/>
          <p:cNvSpPr txBox="1">
            <a:spLocks noChangeArrowheads="1"/>
          </p:cNvSpPr>
          <p:nvPr/>
        </p:nvSpPr>
        <p:spPr bwMode="auto">
          <a:xfrm>
            <a:off x="6804248" y="6165304"/>
            <a:ext cx="2012950" cy="2746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/>
            <a:r>
              <a:rPr lang="en-CA" sz="1200" dirty="0">
                <a:solidFill>
                  <a:schemeClr val="bg1"/>
                </a:solidFill>
                <a:latin typeface="Times New Roman" pitchFamily="18" charset="0"/>
              </a:rPr>
              <a:t>Lorraine Maclauchlan, </a:t>
            </a:r>
            <a:r>
              <a:rPr lang="en-CA" sz="1200" dirty="0" err="1">
                <a:solidFill>
                  <a:schemeClr val="bg1"/>
                </a:solidFill>
                <a:latin typeface="Times New Roman" pitchFamily="18" charset="0"/>
              </a:rPr>
              <a:t>MoFR</a:t>
            </a:r>
            <a:endParaRPr lang="en-CA" sz="12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77158" name="Text Box 6"/>
          <p:cNvSpPr txBox="1">
            <a:spLocks noChangeArrowheads="1"/>
          </p:cNvSpPr>
          <p:nvPr/>
        </p:nvSpPr>
        <p:spPr bwMode="auto">
          <a:xfrm>
            <a:off x="467544" y="4797152"/>
            <a:ext cx="3810000" cy="138499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CA" sz="2800" dirty="0"/>
              <a:t>Unprecedented forest insect epidemics…..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77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77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6" grpId="0"/>
      <p:bldP spid="177157" grpId="0"/>
      <p:bldP spid="17715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67744" y="2780928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CA" dirty="0" smtClean="0"/>
              <a:t>“Climate change research indicates that the incidence and severity of wildfires will greatly increase over the next several decades.” 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1628800"/>
            <a:ext cx="770485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err="1" smtClean="0"/>
              <a:t>Wildland</a:t>
            </a:r>
            <a:r>
              <a:rPr lang="en-CA" dirty="0" smtClean="0"/>
              <a:t> fire management strategy</a:t>
            </a:r>
          </a:p>
          <a:p>
            <a:r>
              <a:rPr lang="en-CA" sz="1600" dirty="0" smtClean="0"/>
              <a:t>September 2010</a:t>
            </a:r>
            <a:endParaRPr lang="en-CA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Text Box 2"/>
          <p:cNvSpPr txBox="1">
            <a:spLocks noChangeArrowheads="1"/>
          </p:cNvSpPr>
          <p:nvPr/>
        </p:nvSpPr>
        <p:spPr bwMode="auto">
          <a:xfrm>
            <a:off x="323528" y="1700808"/>
            <a:ext cx="8371656" cy="117570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en-CA" sz="3200" dirty="0"/>
              <a:t>More frequent catastrophic</a:t>
            </a:r>
          </a:p>
          <a:p>
            <a:r>
              <a:rPr lang="en-CA" sz="3200" dirty="0"/>
              <a:t>wildfires……</a:t>
            </a:r>
          </a:p>
        </p:txBody>
      </p:sp>
      <p:pic>
        <p:nvPicPr>
          <p:cNvPr id="175107" name="Picture 3" descr="2003_Okanagan_Fire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644008" y="3212976"/>
            <a:ext cx="4355976" cy="3283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5108" name="Picture 4" descr="2003_Okanagan_Fire_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9388" y="3175000"/>
            <a:ext cx="4347651" cy="3278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175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75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28600" y="333375"/>
            <a:ext cx="7620000" cy="507682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</p:pic>
      <p:sp>
        <p:nvSpPr>
          <p:cNvPr id="168963" name="Text Box 3"/>
          <p:cNvSpPr txBox="1">
            <a:spLocks noChangeArrowheads="1"/>
          </p:cNvSpPr>
          <p:nvPr/>
        </p:nvSpPr>
        <p:spPr bwMode="auto">
          <a:xfrm>
            <a:off x="457200" y="990600"/>
            <a:ext cx="2913063" cy="457200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CA" sz="2400" b="0" dirty="0">
                <a:solidFill>
                  <a:schemeClr val="bg1"/>
                </a:solidFill>
              </a:rPr>
              <a:t>Forest Communities</a:t>
            </a:r>
          </a:p>
        </p:txBody>
      </p:sp>
      <p:pic>
        <p:nvPicPr>
          <p:cNvPr id="168964" name="Picture 4" descr="Hayman6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362200" y="1714500"/>
            <a:ext cx="6553200" cy="491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8965" name="Text Box 5"/>
          <p:cNvSpPr txBox="1">
            <a:spLocks noChangeArrowheads="1"/>
          </p:cNvSpPr>
          <p:nvPr/>
        </p:nvSpPr>
        <p:spPr bwMode="auto">
          <a:xfrm>
            <a:off x="5791200" y="3962400"/>
            <a:ext cx="3352800" cy="457200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CA" sz="2400" b="0" dirty="0">
                <a:solidFill>
                  <a:schemeClr val="bg1"/>
                </a:solidFill>
              </a:rPr>
              <a:t>Soil Productivity</a:t>
            </a:r>
          </a:p>
        </p:txBody>
      </p:sp>
      <p:pic>
        <p:nvPicPr>
          <p:cNvPr id="168966" name="Picture 6" descr="muth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6200" y="2760663"/>
            <a:ext cx="6096000" cy="394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8967" name="Picture 7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876800" y="152400"/>
            <a:ext cx="3962400" cy="3192463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</p:pic>
      <p:sp>
        <p:nvSpPr>
          <p:cNvPr id="168968" name="Text Box 8"/>
          <p:cNvSpPr txBox="1">
            <a:spLocks noChangeArrowheads="1"/>
          </p:cNvSpPr>
          <p:nvPr/>
        </p:nvSpPr>
        <p:spPr bwMode="auto">
          <a:xfrm>
            <a:off x="0" y="6019800"/>
            <a:ext cx="3581400" cy="457200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CA" sz="2400" b="0" dirty="0">
                <a:solidFill>
                  <a:schemeClr val="bg1"/>
                </a:solidFill>
              </a:rPr>
              <a:t>Drinking Water Sources</a:t>
            </a:r>
          </a:p>
        </p:txBody>
      </p:sp>
      <p:sp>
        <p:nvSpPr>
          <p:cNvPr id="168969" name="Rectangle 9"/>
          <p:cNvSpPr>
            <a:spLocks noChangeArrowheads="1"/>
          </p:cNvSpPr>
          <p:nvPr/>
        </p:nvSpPr>
        <p:spPr bwMode="auto">
          <a:xfrm>
            <a:off x="5715000" y="152400"/>
            <a:ext cx="3429000" cy="830997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CA" sz="2400" b="0" dirty="0">
                <a:solidFill>
                  <a:schemeClr val="bg1"/>
                </a:solidFill>
              </a:rPr>
              <a:t>Habitat for Sensitive Species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8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68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68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68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3" grpId="0"/>
      <p:bldP spid="168965" grpId="0"/>
      <p:bldP spid="168968" grpId="0"/>
      <p:bldP spid="16896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743200"/>
            <a:ext cx="7696200" cy="3657600"/>
          </a:xfrm>
        </p:spPr>
        <p:txBody>
          <a:bodyPr/>
          <a:lstStyle/>
          <a:p>
            <a:pPr eaLnBrk="1" hangingPunct="1">
              <a:spcBef>
                <a:spcPts val="500"/>
              </a:spcBef>
              <a:spcAft>
                <a:spcPts val="500"/>
              </a:spcAft>
              <a:defRPr/>
            </a:pPr>
            <a:endParaRPr lang="en-GB" sz="2800" b="1" dirty="0" smtClean="0"/>
          </a:p>
          <a:p>
            <a:pPr eaLnBrk="1" hangingPunct="1">
              <a:spcBef>
                <a:spcPts val="500"/>
              </a:spcBef>
              <a:spcAft>
                <a:spcPts val="500"/>
              </a:spcAft>
              <a:buFont typeface="Wingdings" pitchFamily="2" charset="2"/>
              <a:buNone/>
              <a:defRPr/>
            </a:pPr>
            <a:endParaRPr lang="en-GB" b="1" dirty="0" smtClean="0"/>
          </a:p>
          <a:p>
            <a:pPr algn="ctr" eaLnBrk="1" hangingPunct="1">
              <a:spcBef>
                <a:spcPts val="500"/>
              </a:spcBef>
              <a:spcAft>
                <a:spcPts val="500"/>
              </a:spcAft>
              <a:buFont typeface="Wingdings" pitchFamily="2" charset="2"/>
              <a:buNone/>
              <a:defRPr/>
            </a:pPr>
            <a:endParaRPr lang="en-GB" sz="3600" dirty="0" smtClean="0"/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457200" y="3323511"/>
            <a:ext cx="82296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3600" b="0" i="1" dirty="0" smtClean="0">
                <a:solidFill>
                  <a:srgbClr val="002060"/>
                </a:solidFill>
                <a:latin typeface="+mn-lt"/>
                <a:cs typeface="+mn-cs"/>
              </a:rPr>
              <a:t>“The process of assisting the recovery of resilience and adaptive capacity of ecosystems that have been degraded, damaged, or destroyed. </a:t>
            </a:r>
            <a:r>
              <a:rPr lang="en-CA" sz="3600" dirty="0" smtClean="0">
                <a:solidFill>
                  <a:srgbClr val="002060"/>
                </a:solidFill>
                <a:latin typeface="+mn-lt"/>
                <a:cs typeface="+mn-cs"/>
              </a:rPr>
              <a:t>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3360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Ecosystem Restoration</a:t>
            </a:r>
            <a:r>
              <a:rPr lang="en-CA" sz="4000" b="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(ER):</a:t>
            </a:r>
            <a:r>
              <a:rPr lang="en-CA" sz="4000" b="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en-CA" sz="40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981200"/>
            <a:ext cx="8229600" cy="4525963"/>
          </a:xfrm>
        </p:spPr>
        <p:txBody>
          <a:bodyPr/>
          <a:lstStyle/>
          <a:p>
            <a:r>
              <a:rPr lang="en-CA" sz="4000" i="1" dirty="0" smtClean="0"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Ecosystem Restoration focuses on establishing the </a:t>
            </a:r>
            <a:r>
              <a:rPr lang="en-CA" sz="4000" i="1" u="sng" dirty="0" smtClean="0"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composition, </a:t>
            </a:r>
            <a:r>
              <a:rPr lang="en-CA" sz="4000" i="1" u="sng" dirty="0" smtClean="0"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structure</a:t>
            </a:r>
            <a:r>
              <a:rPr lang="en-CA" sz="4000" i="1" u="sng" dirty="0" smtClean="0"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pattern, and ecological processes </a:t>
            </a:r>
            <a:r>
              <a:rPr lang="en-CA" sz="4000" i="1" dirty="0" smtClean="0"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necessary to make terrestrial and aquatic ecosystems sustainable, resilient, and healthy under current and future conditions.</a:t>
            </a:r>
            <a:endParaRPr lang="en-CA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GP3184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187624" y="1556792"/>
            <a:ext cx="6691361" cy="5006822"/>
          </a:xfrm>
          <a:prstGeom prst="rect">
            <a:avLst/>
          </a:prstGeom>
        </p:spPr>
      </p:pic>
      <p:pic>
        <p:nvPicPr>
          <p:cNvPr id="16386" name="Picture 2" descr="trench ER logo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483768" y="2348880"/>
            <a:ext cx="3800887" cy="33843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709" name="Picture 5" descr="Blueprint 2006 cover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67544" y="1484784"/>
            <a:ext cx="3811215" cy="5147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0710" name="Picture 6"/>
          <p:cNvPicPr>
            <a:picLocks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16016" y="1412776"/>
            <a:ext cx="3901008" cy="521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0711" name="Oval 7"/>
          <p:cNvSpPr>
            <a:spLocks noChangeArrowheads="1"/>
          </p:cNvSpPr>
          <p:nvPr/>
        </p:nvSpPr>
        <p:spPr bwMode="auto">
          <a:xfrm>
            <a:off x="6858000" y="4953000"/>
            <a:ext cx="1143000" cy="1295400"/>
          </a:xfrm>
          <a:prstGeom prst="ellipse">
            <a:avLst/>
          </a:prstGeom>
          <a:noFill/>
          <a:ln w="25400" algn="ctr">
            <a:solidFill>
              <a:srgbClr val="3366FF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CA"/>
          </a:p>
        </p:txBody>
      </p:sp>
      <p:sp>
        <p:nvSpPr>
          <p:cNvPr id="200712" name="Text Box 8"/>
          <p:cNvSpPr txBox="1">
            <a:spLocks noChangeArrowheads="1"/>
          </p:cNvSpPr>
          <p:nvPr/>
        </p:nvSpPr>
        <p:spPr bwMode="auto">
          <a:xfrm>
            <a:off x="4788024" y="6165304"/>
            <a:ext cx="1524000" cy="396875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CA" sz="2000" dirty="0"/>
              <a:t>1:150,000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0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0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0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0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0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11" grpId="0" animBg="1"/>
      <p:bldP spid="2007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1340768"/>
            <a:ext cx="82089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l"/>
            <a:r>
              <a:rPr lang="en-CA" sz="2800" dirty="0" smtClean="0"/>
              <a:t>Develop a vision or desired future condition for your objective, what are you working towards? </a:t>
            </a:r>
          </a:p>
        </p:txBody>
      </p:sp>
      <p:pic>
        <p:nvPicPr>
          <p:cNvPr id="116738" name="Picture 2" descr="F:\photos\Randy Harris\General Pics Powerpt pres\Premier.bmp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67544" y="2708920"/>
            <a:ext cx="3041843" cy="403244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851920" y="5399139"/>
            <a:ext cx="4824536" cy="1458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0" lvl="1" algn="l"/>
            <a:r>
              <a:rPr lang="en-CA" sz="2000" dirty="0" smtClean="0"/>
              <a:t>Almost always, this is a balance of ecological, economic and social factors.</a:t>
            </a:r>
          </a:p>
          <a:p>
            <a:pPr algn="l">
              <a:buFont typeface="Arial" pitchFamily="34" charset="0"/>
              <a:buChar char="•"/>
            </a:pPr>
            <a:endParaRPr lang="en-CA" dirty="0" smtClean="0"/>
          </a:p>
        </p:txBody>
      </p:sp>
      <p:pic>
        <p:nvPicPr>
          <p:cNvPr id="116741" name="Picture 5" descr="F:\photos\Randy Harris\General Pics Powerpt pres\Tours\ERI Flagstaff Trip\ERI Flagstaff 019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11960" y="2492896"/>
            <a:ext cx="3692392" cy="27692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http://www.toonpool.com/user/997/files/government_bird_house_trees_51629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59632" y="1628800"/>
            <a:ext cx="6562700" cy="458294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483768" y="5229200"/>
            <a:ext cx="410445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FF0000"/>
                </a:solidFill>
                <a:latin typeface="Comic Sans MS" pitchFamily="66" charset="0"/>
              </a:rPr>
              <a:t>The ER Program is really getting some things done!</a:t>
            </a:r>
            <a:endParaRPr lang="en-CA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483768" y="5301208"/>
            <a:ext cx="4104456" cy="64807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1" i="0" u="none" strike="noStrike" cap="none" normalizeH="0" baseline="0" smtClean="0">
              <a:ln>
                <a:noFill/>
              </a:ln>
              <a:solidFill>
                <a:srgbClr val="003062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563888" y="5517232"/>
            <a:ext cx="914400" cy="9144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1" i="0" u="none" strike="noStrike" cap="none" normalizeH="0" baseline="0" smtClean="0">
              <a:ln>
                <a:noFill/>
              </a:ln>
              <a:solidFill>
                <a:srgbClr val="003062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0" y="228600"/>
            <a:ext cx="4572000" cy="457200"/>
          </a:xfrm>
        </p:spPr>
        <p:txBody>
          <a:bodyPr/>
          <a:lstStyle/>
          <a:p>
            <a:pPr eaLnBrk="1" hangingPunct="1">
              <a:defRPr/>
            </a:pPr>
            <a:r>
              <a:rPr lang="en-GB" sz="2800" kern="1200" dirty="0" smtClean="0">
                <a:solidFill>
                  <a:srgbClr val="003062"/>
                </a:solidFill>
                <a:latin typeface="Arial" charset="0"/>
                <a:ea typeface="+mn-ea"/>
                <a:cs typeface="Arial" charset="0"/>
              </a:rPr>
              <a:t>Conventional Harvesting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924800" cy="4572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GB" b="1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GB" b="1" dirty="0" smtClean="0"/>
          </a:p>
        </p:txBody>
      </p:sp>
      <p:pic>
        <p:nvPicPr>
          <p:cNvPr id="163844" name="Picture 4" descr="bh1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2400" y="228600"/>
            <a:ext cx="4419600" cy="291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45" name="Picture 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24400" y="1219200"/>
            <a:ext cx="4267200" cy="3200400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</p:pic>
      <p:sp>
        <p:nvSpPr>
          <p:cNvPr id="163846" name="Text Box 6"/>
          <p:cNvSpPr txBox="1">
            <a:spLocks noChangeArrowheads="1"/>
          </p:cNvSpPr>
          <p:nvPr/>
        </p:nvSpPr>
        <p:spPr bwMode="auto">
          <a:xfrm>
            <a:off x="5562600" y="4572000"/>
            <a:ext cx="3352800" cy="519113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CA" sz="2800" b="0" dirty="0"/>
              <a:t>Slashing/Spacing</a:t>
            </a:r>
          </a:p>
        </p:txBody>
      </p:sp>
      <p:sp>
        <p:nvSpPr>
          <p:cNvPr id="163847" name="Text Box 7"/>
          <p:cNvSpPr txBox="1">
            <a:spLocks noChangeArrowheads="1"/>
          </p:cNvSpPr>
          <p:nvPr/>
        </p:nvSpPr>
        <p:spPr bwMode="auto">
          <a:xfrm>
            <a:off x="4398963" y="5969000"/>
            <a:ext cx="3221037" cy="519113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CA" sz="2800" b="0"/>
              <a:t>Prescribed Fire</a:t>
            </a:r>
          </a:p>
        </p:txBody>
      </p:sp>
      <p:pic>
        <p:nvPicPr>
          <p:cNvPr id="163849" name="Picture 9" descr="IMGP002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6200" y="327660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63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63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2" grpId="0"/>
      <p:bldP spid="163846" grpId="0"/>
      <p:bldP spid="16384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450" name="Picture 2" descr="In growth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6200" y="76200"/>
            <a:ext cx="495300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2451" name="Picture 3" descr="Veg response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657600" y="3214688"/>
            <a:ext cx="5410200" cy="356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2452" name="Text Box 4"/>
          <p:cNvSpPr txBox="1">
            <a:spLocks noChangeArrowheads="1"/>
          </p:cNvSpPr>
          <p:nvPr/>
        </p:nvSpPr>
        <p:spPr bwMode="auto">
          <a:xfrm>
            <a:off x="5562600" y="457200"/>
            <a:ext cx="2378075" cy="1926681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CA" sz="2800" dirty="0">
                <a:solidFill>
                  <a:srgbClr val="0070C0"/>
                </a:solidFill>
              </a:rPr>
              <a:t>Restoration</a:t>
            </a:r>
          </a:p>
          <a:p>
            <a:pPr eaLnBrk="0" hangingPunct="0"/>
            <a:endParaRPr lang="en-CA" sz="2800" dirty="0">
              <a:solidFill>
                <a:srgbClr val="0070C0"/>
              </a:solidFill>
            </a:endParaRPr>
          </a:p>
          <a:p>
            <a:pPr eaLnBrk="0" hangingPunct="0"/>
            <a:r>
              <a:rPr lang="en-CA" sz="2400" b="0" dirty="0">
                <a:solidFill>
                  <a:srgbClr val="0070C0"/>
                </a:solidFill>
              </a:rPr>
              <a:t>Before</a:t>
            </a:r>
          </a:p>
          <a:p>
            <a:pPr eaLnBrk="0" hangingPunct="0"/>
            <a:r>
              <a:rPr lang="en-CA" sz="2400" b="0" dirty="0">
                <a:solidFill>
                  <a:srgbClr val="0070C0"/>
                </a:solidFill>
              </a:rPr>
              <a:t>July, 2003</a:t>
            </a:r>
          </a:p>
        </p:txBody>
      </p:sp>
      <p:sp>
        <p:nvSpPr>
          <p:cNvPr id="232453" name="Text Box 5"/>
          <p:cNvSpPr txBox="1">
            <a:spLocks noChangeArrowheads="1"/>
          </p:cNvSpPr>
          <p:nvPr/>
        </p:nvSpPr>
        <p:spPr bwMode="auto">
          <a:xfrm>
            <a:off x="990600" y="4535488"/>
            <a:ext cx="2133600" cy="2086725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CA" sz="2400" b="0" dirty="0">
                <a:solidFill>
                  <a:srgbClr val="0070C0"/>
                </a:solidFill>
              </a:rPr>
              <a:t>July, 2006</a:t>
            </a:r>
            <a:br>
              <a:rPr lang="en-CA" sz="2400" b="0" dirty="0">
                <a:solidFill>
                  <a:srgbClr val="0070C0"/>
                </a:solidFill>
              </a:rPr>
            </a:br>
            <a:r>
              <a:rPr lang="en-CA" sz="2400" b="0" dirty="0">
                <a:solidFill>
                  <a:srgbClr val="0070C0"/>
                </a:solidFill>
              </a:rPr>
              <a:t>----- </a:t>
            </a:r>
          </a:p>
          <a:p>
            <a:pPr eaLnBrk="0" hangingPunct="0"/>
            <a:r>
              <a:rPr lang="en-CA" sz="2400" b="0" dirty="0">
                <a:solidFill>
                  <a:srgbClr val="0070C0"/>
                </a:solidFill>
              </a:rPr>
              <a:t>3 Months After Rx Fire</a:t>
            </a:r>
          </a:p>
          <a:p>
            <a:pPr eaLnBrk="0" hangingPunct="0"/>
            <a:endParaRPr lang="en-CA" sz="2400" b="0" dirty="0">
              <a:solidFill>
                <a:srgbClr val="FFFF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2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32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3474" name="Object 2"/>
          <p:cNvGraphicFramePr>
            <a:graphicFrameLocks noChangeAspect="1"/>
          </p:cNvGraphicFramePr>
          <p:nvPr>
            <p:ph/>
          </p:nvPr>
        </p:nvGraphicFramePr>
        <p:xfrm>
          <a:off x="381000" y="828675"/>
          <a:ext cx="3514725" cy="5343525"/>
        </p:xfrm>
        <a:graphic>
          <a:graphicData uri="http://schemas.openxmlformats.org/presentationml/2006/ole">
            <p:oleObj spid="_x0000_s18434" name="Picture" r:id="rId3" imgW="3514344" imgH="5343144" progId="Word.Picture.8">
              <p:embed/>
            </p:oleObj>
          </a:graphicData>
        </a:graphic>
      </p:graphicFrame>
      <p:pic>
        <p:nvPicPr>
          <p:cNvPr id="233475" name="Picture 3" descr="SCKN13-05port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191000" y="152400"/>
            <a:ext cx="48514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3476" name="Rectangle 4"/>
          <p:cNvSpPr>
            <a:spLocks noChangeArrowheads="1"/>
          </p:cNvSpPr>
          <p:nvPr/>
        </p:nvSpPr>
        <p:spPr bwMode="auto">
          <a:xfrm>
            <a:off x="381000" y="228600"/>
            <a:ext cx="3505200" cy="579438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CA" sz="3200">
                <a:solidFill>
                  <a:srgbClr val="FFFFFF"/>
                </a:solidFill>
              </a:rPr>
              <a:t>Maintenance</a:t>
            </a:r>
          </a:p>
        </p:txBody>
      </p:sp>
      <p:sp>
        <p:nvSpPr>
          <p:cNvPr id="233477" name="Rectangle 5"/>
          <p:cNvSpPr>
            <a:spLocks noChangeArrowheads="1"/>
          </p:cNvSpPr>
          <p:nvPr/>
        </p:nvSpPr>
        <p:spPr bwMode="auto">
          <a:xfrm>
            <a:off x="1066800" y="5334000"/>
            <a:ext cx="1981200" cy="822325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CA" sz="2400" b="0">
                <a:solidFill>
                  <a:srgbClr val="FFFFCC"/>
                </a:solidFill>
              </a:rPr>
              <a:t>Before August, 2001</a:t>
            </a:r>
          </a:p>
        </p:txBody>
      </p:sp>
      <p:sp>
        <p:nvSpPr>
          <p:cNvPr id="233478" name="Rectangle 6"/>
          <p:cNvSpPr>
            <a:spLocks noChangeArrowheads="1"/>
          </p:cNvSpPr>
          <p:nvPr/>
        </p:nvSpPr>
        <p:spPr bwMode="auto">
          <a:xfrm>
            <a:off x="5111750" y="5410200"/>
            <a:ext cx="3270250" cy="1187450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/>
            <a:r>
              <a:rPr lang="en-CA" sz="2400" b="0">
                <a:solidFill>
                  <a:srgbClr val="FFFFCC"/>
                </a:solidFill>
              </a:rPr>
              <a:t>August, 2005</a:t>
            </a:r>
          </a:p>
          <a:p>
            <a:pPr eaLnBrk="0" hangingPunct="0"/>
            <a:r>
              <a:rPr lang="en-CA" sz="2400" b="0">
                <a:solidFill>
                  <a:srgbClr val="FFFFCC"/>
                </a:solidFill>
              </a:rPr>
              <a:t>3 months After Rx Fire</a:t>
            </a:r>
          </a:p>
          <a:p>
            <a:pPr eaLnBrk="0" hangingPunct="0"/>
            <a:endParaRPr lang="en-CA" sz="2400" b="0">
              <a:solidFill>
                <a:schemeClr val="bg1"/>
              </a:solidFill>
            </a:endParaRPr>
          </a:p>
        </p:txBody>
      </p:sp>
      <p:sp>
        <p:nvSpPr>
          <p:cNvPr id="233479" name="Text Box 7"/>
          <p:cNvSpPr txBox="1">
            <a:spLocks noChangeArrowheads="1"/>
          </p:cNvSpPr>
          <p:nvPr/>
        </p:nvSpPr>
        <p:spPr bwMode="auto">
          <a:xfrm>
            <a:off x="8077200" y="6324600"/>
            <a:ext cx="923925" cy="3048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b="0"/>
              <a:t>Gail Berg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33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33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33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3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476" grpId="0"/>
      <p:bldP spid="233477" grpId="0"/>
      <p:bldP spid="233478" grpId="0"/>
      <p:bldP spid="23347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ownybrome9-20c.jpg (231650 bytes)"/>
          <p:cNvPicPr>
            <a:picLocks noGrp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83568" y="2132856"/>
            <a:ext cx="3816424" cy="3967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83568" y="6165304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sz="1800" dirty="0" smtClean="0"/>
              <a:t>Downy Brome – Invasive</a:t>
            </a:r>
            <a:endParaRPr lang="en-CA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683569" y="1484784"/>
            <a:ext cx="324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Understand your site</a:t>
            </a:r>
            <a:endParaRPr lang="en-CA" dirty="0"/>
          </a:p>
        </p:txBody>
      </p:sp>
      <p:pic>
        <p:nvPicPr>
          <p:cNvPr id="7" name="Content Placeholder 3" descr="close-up of Silene spaldingii"/>
          <p:cNvPicPr>
            <a:picLocks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88024" y="2132856"/>
            <a:ext cx="3887986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4715089" y="6165304"/>
            <a:ext cx="28392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800" i="1" dirty="0" err="1" smtClean="0"/>
              <a:t>Silene</a:t>
            </a:r>
            <a:r>
              <a:rPr lang="en-CA" sz="1800" i="1" dirty="0" smtClean="0"/>
              <a:t> </a:t>
            </a:r>
            <a:r>
              <a:rPr lang="en-CA" sz="1800" i="1" dirty="0" err="1" smtClean="0"/>
              <a:t>spaldingii</a:t>
            </a:r>
            <a:r>
              <a:rPr lang="en-CA" sz="1800" dirty="0" smtClean="0"/>
              <a:t> – Rare </a:t>
            </a:r>
            <a:endParaRPr lang="en-CA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Spacing piles prior to burning (4)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395536" y="1916832"/>
            <a:ext cx="5568619" cy="4176464"/>
          </a:xfrm>
        </p:spPr>
      </p:pic>
      <p:sp>
        <p:nvSpPr>
          <p:cNvPr id="4" name="Rectangle 3"/>
          <p:cNvSpPr/>
          <p:nvPr/>
        </p:nvSpPr>
        <p:spPr>
          <a:xfrm>
            <a:off x="395536" y="1340768"/>
            <a:ext cx="64087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CA" dirty="0" smtClean="0"/>
              <a:t>Consider your site through time</a:t>
            </a:r>
          </a:p>
        </p:txBody>
      </p:sp>
      <p:pic>
        <p:nvPicPr>
          <p:cNvPr id="5" name="Picture 3" descr="pg 13 Lewis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156176" y="2060848"/>
            <a:ext cx="2706373" cy="4059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6173581" y="6165304"/>
            <a:ext cx="25204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2000" dirty="0" smtClean="0"/>
              <a:t>Lewis’ woodpecker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536" y="6165304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sz="2000" dirty="0" smtClean="0"/>
              <a:t>Hazard abatement</a:t>
            </a:r>
            <a:endParaRPr lang="en-CA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087a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16938"/>
            <a:ext cx="9121416" cy="68410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85-a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Wolf_5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2400" y="152400"/>
            <a:ext cx="48006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931" name="Picture 3" descr="Wolf_5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343400" y="327660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4932" name="Text Box 4"/>
          <p:cNvSpPr txBox="1">
            <a:spLocks noChangeArrowheads="1"/>
          </p:cNvSpPr>
          <p:nvPr/>
        </p:nvSpPr>
        <p:spPr bwMode="auto">
          <a:xfrm>
            <a:off x="4953000" y="762000"/>
            <a:ext cx="3962400" cy="9461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GB" sz="2800"/>
              <a:t>Adequate planning is essential!!</a:t>
            </a:r>
          </a:p>
        </p:txBody>
      </p:sp>
      <p:sp>
        <p:nvSpPr>
          <p:cNvPr id="124933" name="Text Box 5"/>
          <p:cNvSpPr txBox="1">
            <a:spLocks noChangeArrowheads="1"/>
          </p:cNvSpPr>
          <p:nvPr/>
        </p:nvSpPr>
        <p:spPr bwMode="auto">
          <a:xfrm>
            <a:off x="0" y="4343400"/>
            <a:ext cx="4191000" cy="17383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GB" sz="2800"/>
              <a:t>There is no room for error!  Training &amp; experience are critical!</a:t>
            </a:r>
          </a:p>
          <a:p>
            <a:pPr algn="l"/>
            <a:endParaRPr lang="en-GB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4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24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4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2" grpId="0"/>
      <p:bldP spid="12493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Deep Springs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2400" y="15240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4724400" y="152400"/>
            <a:ext cx="4419600" cy="230832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CA" dirty="0"/>
              <a:t>Aftermath of a burn – mortality of a few additional </a:t>
            </a:r>
            <a:r>
              <a:rPr lang="en-CA" dirty="0" err="1"/>
              <a:t>overstory</a:t>
            </a:r>
            <a:r>
              <a:rPr lang="en-CA" dirty="0"/>
              <a:t> stems, removal of ladder fuels, greater light to forest floor &amp; reduced fire risk  </a:t>
            </a:r>
          </a:p>
        </p:txBody>
      </p:sp>
      <p:pic>
        <p:nvPicPr>
          <p:cNvPr id="34820" name="Picture 4" descr="Cariboo Grasslands _ Bechers 016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67200" y="3200400"/>
            <a:ext cx="4648200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8" name="Rectangle 4"/>
          <p:cNvSpPr>
            <a:spLocks noGrp="1" noChangeArrowheads="1"/>
          </p:cNvSpPr>
          <p:nvPr>
            <p:ph type="title"/>
          </p:nvPr>
        </p:nvSpPr>
        <p:spPr>
          <a:xfrm>
            <a:off x="1259632" y="1412776"/>
            <a:ext cx="6858000" cy="576064"/>
          </a:xfrm>
        </p:spPr>
        <p:txBody>
          <a:bodyPr/>
          <a:lstStyle/>
          <a:p>
            <a:pPr algn="l"/>
            <a:r>
              <a:rPr lang="en-CA" sz="3200" dirty="0" smtClean="0"/>
              <a:t>Monitor your efforts</a:t>
            </a:r>
          </a:p>
        </p:txBody>
      </p:sp>
      <p:sp>
        <p:nvSpPr>
          <p:cNvPr id="154629" name="Text Box 5"/>
          <p:cNvSpPr txBox="1">
            <a:spLocks noChangeArrowheads="1"/>
          </p:cNvSpPr>
          <p:nvPr/>
        </p:nvSpPr>
        <p:spPr bwMode="auto">
          <a:xfrm>
            <a:off x="3563888" y="2204864"/>
            <a:ext cx="5410200" cy="10156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CA" sz="2000" dirty="0"/>
              <a:t>Ongoing pre &amp; post-treatment monitoring is essential to ensure continuous improvement</a:t>
            </a:r>
          </a:p>
        </p:txBody>
      </p:sp>
      <p:pic>
        <p:nvPicPr>
          <p:cNvPr id="154630" name="Picture 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76600" y="3429000"/>
            <a:ext cx="5867400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631" name="Picture 7" descr="Gails monitori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28600" y="1981200"/>
            <a:ext cx="2967038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54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54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8" grpId="0"/>
      <p:bldP spid="15462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824536"/>
          </a:xfrm>
        </p:spPr>
        <p:txBody>
          <a:bodyPr/>
          <a:lstStyle/>
          <a:p>
            <a:pPr>
              <a:buNone/>
            </a:pPr>
            <a:r>
              <a:rPr lang="en-CA" u="sng" dirty="0" smtClean="0"/>
              <a:t>BCPFC</a:t>
            </a:r>
          </a:p>
          <a:p>
            <a:r>
              <a:rPr lang="en-CA" sz="2000" dirty="0" smtClean="0"/>
              <a:t>BC Government: WMB planning, Fuels, ER, MOE, Air, Climate change, FFT</a:t>
            </a:r>
          </a:p>
          <a:p>
            <a:r>
              <a:rPr lang="en-CA" sz="2000" dirty="0" smtClean="0"/>
              <a:t>FNESS and BC First Nations Forestry Council</a:t>
            </a:r>
          </a:p>
          <a:p>
            <a:pPr marL="342900" lvl="2" indent="-342900"/>
            <a:r>
              <a:rPr lang="en-CA" sz="2000" dirty="0" smtClean="0">
                <a:ea typeface="+mn-ea"/>
              </a:rPr>
              <a:t>Federal; Parks Canada, NR Canada, Canadian Wildlife Service </a:t>
            </a:r>
          </a:p>
          <a:p>
            <a:pPr lvl="1"/>
            <a:r>
              <a:rPr lang="en-CA" dirty="0" smtClean="0"/>
              <a:t>Web site and communications</a:t>
            </a:r>
          </a:p>
          <a:p>
            <a:pPr lvl="1"/>
            <a:r>
              <a:rPr lang="en-CA" dirty="0" smtClean="0"/>
              <a:t>MOU’s and policy, (Air quality, Highways)</a:t>
            </a:r>
          </a:p>
          <a:p>
            <a:pPr lvl="1"/>
            <a:r>
              <a:rPr lang="en-CA" dirty="0" smtClean="0"/>
              <a:t>Training courses </a:t>
            </a:r>
          </a:p>
          <a:p>
            <a:pPr lvl="2"/>
            <a:r>
              <a:rPr lang="en-CA" dirty="0" smtClean="0"/>
              <a:t>S-434 Ignitions</a:t>
            </a:r>
          </a:p>
          <a:p>
            <a:pPr lvl="2"/>
            <a:r>
              <a:rPr lang="en-CA" dirty="0" smtClean="0"/>
              <a:t>S-435 Fire Planning and Operations</a:t>
            </a:r>
          </a:p>
          <a:p>
            <a:pPr lvl="2"/>
            <a:r>
              <a:rPr lang="en-CA" dirty="0" smtClean="0"/>
              <a:t>S-580 Fire and Ecosystems</a:t>
            </a:r>
          </a:p>
          <a:p>
            <a:pPr marL="800100" lvl="3" indent="-342900"/>
            <a:r>
              <a:rPr lang="en-CA" dirty="0" smtClean="0"/>
              <a:t>After Action Reviews</a:t>
            </a:r>
          </a:p>
          <a:p>
            <a:pPr lvl="2"/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33400" y="114300"/>
            <a:ext cx="8153400" cy="6115050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</p:pic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-228600" y="6248400"/>
            <a:ext cx="9601200" cy="457200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CA"/>
              <a:t>2005 Camp 32 Fire in NW Montana – field tested 150 stems/ha!! </a:t>
            </a:r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685800" y="228600"/>
            <a:ext cx="184150" cy="457200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endParaRPr lang="en-CA"/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669925" y="192088"/>
            <a:ext cx="184150" cy="457200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endParaRPr lang="en-CA"/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533400" y="228600"/>
            <a:ext cx="3276600" cy="274638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CA" sz="1200">
                <a:solidFill>
                  <a:schemeClr val="accent2"/>
                </a:solidFill>
              </a:rPr>
              <a:t>Courtesy of Rexford RD, Kootenai NF</a:t>
            </a:r>
          </a:p>
        </p:txBody>
      </p:sp>
      <p:sp>
        <p:nvSpPr>
          <p:cNvPr id="256007" name="Freeform 7"/>
          <p:cNvSpPr>
            <a:spLocks/>
          </p:cNvSpPr>
          <p:nvPr/>
        </p:nvSpPr>
        <p:spPr bwMode="auto">
          <a:xfrm>
            <a:off x="733425" y="1597025"/>
            <a:ext cx="7797800" cy="2846388"/>
          </a:xfrm>
          <a:custGeom>
            <a:avLst/>
            <a:gdLst>
              <a:gd name="T0" fmla="*/ 59 w 4912"/>
              <a:gd name="T1" fmla="*/ 1755 h 1793"/>
              <a:gd name="T2" fmla="*/ 416 w 4912"/>
              <a:gd name="T3" fmla="*/ 1700 h 1793"/>
              <a:gd name="T4" fmla="*/ 699 w 4912"/>
              <a:gd name="T5" fmla="*/ 1618 h 1793"/>
              <a:gd name="T6" fmla="*/ 772 w 4912"/>
              <a:gd name="T7" fmla="*/ 1572 h 1793"/>
              <a:gd name="T8" fmla="*/ 1028 w 4912"/>
              <a:gd name="T9" fmla="*/ 1490 h 1793"/>
              <a:gd name="T10" fmla="*/ 1074 w 4912"/>
              <a:gd name="T11" fmla="*/ 1453 h 1793"/>
              <a:gd name="T12" fmla="*/ 1248 w 4912"/>
              <a:gd name="T13" fmla="*/ 1380 h 1793"/>
              <a:gd name="T14" fmla="*/ 1577 w 4912"/>
              <a:gd name="T15" fmla="*/ 1280 h 1793"/>
              <a:gd name="T16" fmla="*/ 1915 w 4912"/>
              <a:gd name="T17" fmla="*/ 1079 h 1793"/>
              <a:gd name="T18" fmla="*/ 2244 w 4912"/>
              <a:gd name="T19" fmla="*/ 914 h 1793"/>
              <a:gd name="T20" fmla="*/ 2747 w 4912"/>
              <a:gd name="T21" fmla="*/ 759 h 1793"/>
              <a:gd name="T22" fmla="*/ 2875 w 4912"/>
              <a:gd name="T23" fmla="*/ 695 h 1793"/>
              <a:gd name="T24" fmla="*/ 2921 w 4912"/>
              <a:gd name="T25" fmla="*/ 658 h 1793"/>
              <a:gd name="T26" fmla="*/ 3241 w 4912"/>
              <a:gd name="T27" fmla="*/ 530 h 1793"/>
              <a:gd name="T28" fmla="*/ 3323 w 4912"/>
              <a:gd name="T29" fmla="*/ 503 h 1793"/>
              <a:gd name="T30" fmla="*/ 4548 w 4912"/>
              <a:gd name="T31" fmla="*/ 429 h 1793"/>
              <a:gd name="T32" fmla="*/ 4859 w 4912"/>
              <a:gd name="T33" fmla="*/ 365 h 1793"/>
              <a:gd name="T34" fmla="*/ 4567 w 4912"/>
              <a:gd name="T35" fmla="*/ 0 h 1793"/>
              <a:gd name="T36" fmla="*/ 3415 w 4912"/>
              <a:gd name="T37" fmla="*/ 36 h 1793"/>
              <a:gd name="T38" fmla="*/ 3232 w 4912"/>
              <a:gd name="T39" fmla="*/ 64 h 1793"/>
              <a:gd name="T40" fmla="*/ 3140 w 4912"/>
              <a:gd name="T41" fmla="*/ 128 h 1793"/>
              <a:gd name="T42" fmla="*/ 2884 w 4912"/>
              <a:gd name="T43" fmla="*/ 164 h 1793"/>
              <a:gd name="T44" fmla="*/ 2711 w 4912"/>
              <a:gd name="T45" fmla="*/ 311 h 1793"/>
              <a:gd name="T46" fmla="*/ 2363 w 4912"/>
              <a:gd name="T47" fmla="*/ 475 h 1793"/>
              <a:gd name="T48" fmla="*/ 2061 w 4912"/>
              <a:gd name="T49" fmla="*/ 521 h 1793"/>
              <a:gd name="T50" fmla="*/ 1833 w 4912"/>
              <a:gd name="T51" fmla="*/ 576 h 1793"/>
              <a:gd name="T52" fmla="*/ 1723 w 4912"/>
              <a:gd name="T53" fmla="*/ 649 h 1793"/>
              <a:gd name="T54" fmla="*/ 1559 w 4912"/>
              <a:gd name="T55" fmla="*/ 704 h 1793"/>
              <a:gd name="T56" fmla="*/ 1229 w 4912"/>
              <a:gd name="T57" fmla="*/ 759 h 1793"/>
              <a:gd name="T58" fmla="*/ 1028 w 4912"/>
              <a:gd name="T59" fmla="*/ 777 h 1793"/>
              <a:gd name="T60" fmla="*/ 891 w 4912"/>
              <a:gd name="T61" fmla="*/ 841 h 1793"/>
              <a:gd name="T62" fmla="*/ 425 w 4912"/>
              <a:gd name="T63" fmla="*/ 978 h 1793"/>
              <a:gd name="T64" fmla="*/ 132 w 4912"/>
              <a:gd name="T65" fmla="*/ 1042 h 1793"/>
              <a:gd name="T66" fmla="*/ 23 w 4912"/>
              <a:gd name="T67" fmla="*/ 1069 h 1793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4912"/>
              <a:gd name="T103" fmla="*/ 0 h 1793"/>
              <a:gd name="T104" fmla="*/ 4912 w 4912"/>
              <a:gd name="T105" fmla="*/ 1793 h 1793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4912" h="1793">
                <a:moveTo>
                  <a:pt x="41" y="1106"/>
                </a:moveTo>
                <a:cubicBezTo>
                  <a:pt x="51" y="1322"/>
                  <a:pt x="0" y="1547"/>
                  <a:pt x="59" y="1755"/>
                </a:cubicBezTo>
                <a:cubicBezTo>
                  <a:pt x="70" y="1793"/>
                  <a:pt x="138" y="1749"/>
                  <a:pt x="178" y="1746"/>
                </a:cubicBezTo>
                <a:cubicBezTo>
                  <a:pt x="259" y="1726"/>
                  <a:pt x="333" y="1708"/>
                  <a:pt x="416" y="1700"/>
                </a:cubicBezTo>
                <a:cubicBezTo>
                  <a:pt x="491" y="1675"/>
                  <a:pt x="568" y="1657"/>
                  <a:pt x="644" y="1636"/>
                </a:cubicBezTo>
                <a:cubicBezTo>
                  <a:pt x="663" y="1631"/>
                  <a:pt x="681" y="1624"/>
                  <a:pt x="699" y="1618"/>
                </a:cubicBezTo>
                <a:cubicBezTo>
                  <a:pt x="708" y="1615"/>
                  <a:pt x="727" y="1609"/>
                  <a:pt x="727" y="1609"/>
                </a:cubicBezTo>
                <a:cubicBezTo>
                  <a:pt x="743" y="1598"/>
                  <a:pt x="754" y="1579"/>
                  <a:pt x="772" y="1572"/>
                </a:cubicBezTo>
                <a:cubicBezTo>
                  <a:pt x="839" y="1545"/>
                  <a:pt x="930" y="1531"/>
                  <a:pt x="1001" y="1508"/>
                </a:cubicBezTo>
                <a:cubicBezTo>
                  <a:pt x="1010" y="1502"/>
                  <a:pt x="1020" y="1498"/>
                  <a:pt x="1028" y="1490"/>
                </a:cubicBezTo>
                <a:cubicBezTo>
                  <a:pt x="1036" y="1482"/>
                  <a:pt x="1038" y="1470"/>
                  <a:pt x="1047" y="1463"/>
                </a:cubicBezTo>
                <a:cubicBezTo>
                  <a:pt x="1054" y="1457"/>
                  <a:pt x="1065" y="1457"/>
                  <a:pt x="1074" y="1453"/>
                </a:cubicBezTo>
                <a:cubicBezTo>
                  <a:pt x="1091" y="1444"/>
                  <a:pt x="1102" y="1426"/>
                  <a:pt x="1120" y="1417"/>
                </a:cubicBezTo>
                <a:cubicBezTo>
                  <a:pt x="1159" y="1398"/>
                  <a:pt x="1207" y="1392"/>
                  <a:pt x="1248" y="1380"/>
                </a:cubicBezTo>
                <a:cubicBezTo>
                  <a:pt x="1291" y="1368"/>
                  <a:pt x="1333" y="1354"/>
                  <a:pt x="1376" y="1344"/>
                </a:cubicBezTo>
                <a:cubicBezTo>
                  <a:pt x="1435" y="1303"/>
                  <a:pt x="1510" y="1302"/>
                  <a:pt x="1577" y="1280"/>
                </a:cubicBezTo>
                <a:cubicBezTo>
                  <a:pt x="1606" y="1249"/>
                  <a:pt x="1648" y="1236"/>
                  <a:pt x="1677" y="1207"/>
                </a:cubicBezTo>
                <a:cubicBezTo>
                  <a:pt x="1741" y="1143"/>
                  <a:pt x="1830" y="1107"/>
                  <a:pt x="1915" y="1079"/>
                </a:cubicBezTo>
                <a:cubicBezTo>
                  <a:pt x="1938" y="1055"/>
                  <a:pt x="1962" y="1053"/>
                  <a:pt x="1988" y="1033"/>
                </a:cubicBezTo>
                <a:cubicBezTo>
                  <a:pt x="2058" y="978"/>
                  <a:pt x="2157" y="936"/>
                  <a:pt x="2244" y="914"/>
                </a:cubicBezTo>
                <a:cubicBezTo>
                  <a:pt x="2326" y="861"/>
                  <a:pt x="2426" y="852"/>
                  <a:pt x="2519" y="823"/>
                </a:cubicBezTo>
                <a:cubicBezTo>
                  <a:pt x="2594" y="800"/>
                  <a:pt x="2674" y="785"/>
                  <a:pt x="2747" y="759"/>
                </a:cubicBezTo>
                <a:cubicBezTo>
                  <a:pt x="2782" y="747"/>
                  <a:pt x="2812" y="731"/>
                  <a:pt x="2848" y="722"/>
                </a:cubicBezTo>
                <a:cubicBezTo>
                  <a:pt x="2857" y="713"/>
                  <a:pt x="2864" y="702"/>
                  <a:pt x="2875" y="695"/>
                </a:cubicBezTo>
                <a:cubicBezTo>
                  <a:pt x="2883" y="689"/>
                  <a:pt x="2895" y="691"/>
                  <a:pt x="2903" y="685"/>
                </a:cubicBezTo>
                <a:cubicBezTo>
                  <a:pt x="2911" y="678"/>
                  <a:pt x="2913" y="666"/>
                  <a:pt x="2921" y="658"/>
                </a:cubicBezTo>
                <a:cubicBezTo>
                  <a:pt x="2954" y="625"/>
                  <a:pt x="3024" y="614"/>
                  <a:pt x="3067" y="603"/>
                </a:cubicBezTo>
                <a:cubicBezTo>
                  <a:pt x="3109" y="576"/>
                  <a:pt x="3191" y="545"/>
                  <a:pt x="3241" y="530"/>
                </a:cubicBezTo>
                <a:cubicBezTo>
                  <a:pt x="3260" y="525"/>
                  <a:pt x="3278" y="518"/>
                  <a:pt x="3296" y="512"/>
                </a:cubicBezTo>
                <a:cubicBezTo>
                  <a:pt x="3305" y="509"/>
                  <a:pt x="3323" y="503"/>
                  <a:pt x="3323" y="503"/>
                </a:cubicBezTo>
                <a:cubicBezTo>
                  <a:pt x="3381" y="442"/>
                  <a:pt x="3360" y="466"/>
                  <a:pt x="3488" y="475"/>
                </a:cubicBezTo>
                <a:cubicBezTo>
                  <a:pt x="3896" y="470"/>
                  <a:pt x="4184" y="479"/>
                  <a:pt x="4548" y="429"/>
                </a:cubicBezTo>
                <a:cubicBezTo>
                  <a:pt x="4600" y="412"/>
                  <a:pt x="4650" y="401"/>
                  <a:pt x="4704" y="393"/>
                </a:cubicBezTo>
                <a:cubicBezTo>
                  <a:pt x="4791" y="365"/>
                  <a:pt x="4740" y="377"/>
                  <a:pt x="4859" y="365"/>
                </a:cubicBezTo>
                <a:cubicBezTo>
                  <a:pt x="4912" y="207"/>
                  <a:pt x="4829" y="82"/>
                  <a:pt x="4685" y="36"/>
                </a:cubicBezTo>
                <a:cubicBezTo>
                  <a:pt x="4643" y="8"/>
                  <a:pt x="4620" y="7"/>
                  <a:pt x="4567" y="0"/>
                </a:cubicBezTo>
                <a:cubicBezTo>
                  <a:pt x="4336" y="5"/>
                  <a:pt x="4136" y="2"/>
                  <a:pt x="3917" y="45"/>
                </a:cubicBezTo>
                <a:cubicBezTo>
                  <a:pt x="3750" y="42"/>
                  <a:pt x="3582" y="36"/>
                  <a:pt x="3415" y="36"/>
                </a:cubicBezTo>
                <a:cubicBezTo>
                  <a:pt x="3372" y="36"/>
                  <a:pt x="3329" y="39"/>
                  <a:pt x="3287" y="45"/>
                </a:cubicBezTo>
                <a:cubicBezTo>
                  <a:pt x="3268" y="48"/>
                  <a:pt x="3232" y="64"/>
                  <a:pt x="3232" y="64"/>
                </a:cubicBezTo>
                <a:cubicBezTo>
                  <a:pt x="3192" y="121"/>
                  <a:pt x="3237" y="68"/>
                  <a:pt x="3186" y="100"/>
                </a:cubicBezTo>
                <a:cubicBezTo>
                  <a:pt x="3126" y="138"/>
                  <a:pt x="3216" y="103"/>
                  <a:pt x="3140" y="128"/>
                </a:cubicBezTo>
                <a:cubicBezTo>
                  <a:pt x="3092" y="160"/>
                  <a:pt x="3083" y="155"/>
                  <a:pt x="3021" y="146"/>
                </a:cubicBezTo>
                <a:cubicBezTo>
                  <a:pt x="2975" y="150"/>
                  <a:pt x="2920" y="135"/>
                  <a:pt x="2884" y="164"/>
                </a:cubicBezTo>
                <a:cubicBezTo>
                  <a:pt x="2834" y="204"/>
                  <a:pt x="2869" y="288"/>
                  <a:pt x="2793" y="301"/>
                </a:cubicBezTo>
                <a:cubicBezTo>
                  <a:pt x="2766" y="306"/>
                  <a:pt x="2738" y="308"/>
                  <a:pt x="2711" y="311"/>
                </a:cubicBezTo>
                <a:cubicBezTo>
                  <a:pt x="2682" y="339"/>
                  <a:pt x="2666" y="374"/>
                  <a:pt x="2637" y="402"/>
                </a:cubicBezTo>
                <a:cubicBezTo>
                  <a:pt x="2598" y="519"/>
                  <a:pt x="2485" y="470"/>
                  <a:pt x="2363" y="475"/>
                </a:cubicBezTo>
                <a:cubicBezTo>
                  <a:pt x="2268" y="499"/>
                  <a:pt x="2373" y="475"/>
                  <a:pt x="2171" y="493"/>
                </a:cubicBezTo>
                <a:cubicBezTo>
                  <a:pt x="2133" y="496"/>
                  <a:pt x="2099" y="518"/>
                  <a:pt x="2061" y="521"/>
                </a:cubicBezTo>
                <a:cubicBezTo>
                  <a:pt x="2028" y="524"/>
                  <a:pt x="1994" y="527"/>
                  <a:pt x="1961" y="530"/>
                </a:cubicBezTo>
                <a:cubicBezTo>
                  <a:pt x="1915" y="545"/>
                  <a:pt x="1883" y="566"/>
                  <a:pt x="1833" y="576"/>
                </a:cubicBezTo>
                <a:cubicBezTo>
                  <a:pt x="1812" y="589"/>
                  <a:pt x="1789" y="598"/>
                  <a:pt x="1769" y="612"/>
                </a:cubicBezTo>
                <a:cubicBezTo>
                  <a:pt x="1729" y="640"/>
                  <a:pt x="1777" y="626"/>
                  <a:pt x="1723" y="649"/>
                </a:cubicBezTo>
                <a:cubicBezTo>
                  <a:pt x="1679" y="668"/>
                  <a:pt x="1659" y="668"/>
                  <a:pt x="1613" y="676"/>
                </a:cubicBezTo>
                <a:cubicBezTo>
                  <a:pt x="1511" y="710"/>
                  <a:pt x="1668" y="655"/>
                  <a:pt x="1559" y="704"/>
                </a:cubicBezTo>
                <a:cubicBezTo>
                  <a:pt x="1487" y="736"/>
                  <a:pt x="1434" y="726"/>
                  <a:pt x="1348" y="731"/>
                </a:cubicBezTo>
                <a:cubicBezTo>
                  <a:pt x="1310" y="737"/>
                  <a:pt x="1267" y="754"/>
                  <a:pt x="1229" y="759"/>
                </a:cubicBezTo>
                <a:cubicBezTo>
                  <a:pt x="1187" y="764"/>
                  <a:pt x="1144" y="764"/>
                  <a:pt x="1101" y="768"/>
                </a:cubicBezTo>
                <a:cubicBezTo>
                  <a:pt x="1077" y="770"/>
                  <a:pt x="1052" y="774"/>
                  <a:pt x="1028" y="777"/>
                </a:cubicBezTo>
                <a:cubicBezTo>
                  <a:pt x="973" y="791"/>
                  <a:pt x="990" y="803"/>
                  <a:pt x="946" y="823"/>
                </a:cubicBezTo>
                <a:cubicBezTo>
                  <a:pt x="928" y="831"/>
                  <a:pt x="909" y="835"/>
                  <a:pt x="891" y="841"/>
                </a:cubicBezTo>
                <a:cubicBezTo>
                  <a:pt x="882" y="844"/>
                  <a:pt x="864" y="850"/>
                  <a:pt x="864" y="850"/>
                </a:cubicBezTo>
                <a:cubicBezTo>
                  <a:pt x="737" y="972"/>
                  <a:pt x="594" y="965"/>
                  <a:pt x="425" y="978"/>
                </a:cubicBezTo>
                <a:cubicBezTo>
                  <a:pt x="386" y="991"/>
                  <a:pt x="345" y="992"/>
                  <a:pt x="306" y="1005"/>
                </a:cubicBezTo>
                <a:cubicBezTo>
                  <a:pt x="258" y="1039"/>
                  <a:pt x="132" y="1042"/>
                  <a:pt x="132" y="1042"/>
                </a:cubicBezTo>
                <a:cubicBezTo>
                  <a:pt x="71" y="1062"/>
                  <a:pt x="146" y="1039"/>
                  <a:pt x="50" y="1060"/>
                </a:cubicBezTo>
                <a:cubicBezTo>
                  <a:pt x="41" y="1062"/>
                  <a:pt x="25" y="1060"/>
                  <a:pt x="23" y="1069"/>
                </a:cubicBezTo>
                <a:cubicBezTo>
                  <a:pt x="20" y="1082"/>
                  <a:pt x="35" y="1094"/>
                  <a:pt x="41" y="1106"/>
                </a:cubicBezTo>
                <a:close/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256008" name="Line 8"/>
          <p:cNvSpPr>
            <a:spLocks noChangeShapeType="1"/>
          </p:cNvSpPr>
          <p:nvPr/>
        </p:nvSpPr>
        <p:spPr bwMode="auto">
          <a:xfrm flipH="1" flipV="1">
            <a:off x="4114800" y="3581400"/>
            <a:ext cx="1219200" cy="205740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 type="none" w="sm" len="sm"/>
            <a:tailEnd type="stealth" w="lg" len="lg"/>
          </a:ln>
        </p:spPr>
        <p:txBody>
          <a:bodyPr/>
          <a:lstStyle/>
          <a:p>
            <a:endParaRPr lang="en-CA"/>
          </a:p>
        </p:txBody>
      </p:sp>
      <p:sp>
        <p:nvSpPr>
          <p:cNvPr id="256009" name="Text Box 9"/>
          <p:cNvSpPr txBox="1">
            <a:spLocks noChangeArrowheads="1"/>
          </p:cNvSpPr>
          <p:nvPr/>
        </p:nvSpPr>
        <p:spPr bwMode="auto">
          <a:xfrm>
            <a:off x="4876800" y="4154488"/>
            <a:ext cx="1981200" cy="822325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CA" b="1">
                <a:solidFill>
                  <a:schemeClr val="bg1"/>
                </a:solidFill>
              </a:rPr>
              <a:t>Direction of Spread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60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60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6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07" grpId="0" animBg="1"/>
      <p:bldP spid="256008" grpId="0" animBg="1"/>
      <p:bldP spid="25600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uttsRoad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1043609" y="1556792"/>
            <a:ext cx="6648726" cy="51376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2" descr="Restored PP stand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39552" y="1484784"/>
            <a:ext cx="7920880" cy="5176772"/>
          </a:xfrm>
          <a:prstGeom prst="rect">
            <a:avLst/>
          </a:prstGeom>
        </p:spPr>
      </p:pic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611560" y="2420888"/>
            <a:ext cx="815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CA" sz="2400" dirty="0" smtClean="0">
                <a:solidFill>
                  <a:schemeClr val="bg1"/>
                </a:solidFill>
              </a:rPr>
              <a:t>Thanks for your time!</a:t>
            </a:r>
            <a:endParaRPr lang="en-GB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/>
    </p:bldLst>
  </p:timing>
</p:sld>
</file>

<file path=ppt/theme/theme1.xml><?xml version="1.0" encoding="utf-8"?>
<a:theme xmlns:a="http://schemas.openxmlformats.org/drawingml/2006/main" name="FLNR_powerpoint_1">
  <a:themeElements>
    <a:clrScheme name="Govt PowerPoint Pres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Govt PowerPoint Pres 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rgbClr val="00306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rgbClr val="00306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Govt PowerPoint Pres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FLNR_powerpoint_1</Template>
  <TotalTime>4119</TotalTime>
  <Words>736</Words>
  <Application>Microsoft Office PowerPoint</Application>
  <PresentationFormat>On-screen Show (4:3)</PresentationFormat>
  <Paragraphs>133</Paragraphs>
  <Slides>42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FLNR_powerpoint_1</vt:lpstr>
      <vt:lpstr>Acrobat Document</vt:lpstr>
      <vt:lpstr>Picture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Conventional Harvesting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Monitor your efforts</vt:lpstr>
      <vt:lpstr>Slide 39</vt:lpstr>
      <vt:lpstr>Slide 40</vt:lpstr>
      <vt:lpstr>Slide 41</vt:lpstr>
      <vt:lpstr>Slide 42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alneal</dc:creator>
  <cp:lastModifiedBy>alneal</cp:lastModifiedBy>
  <cp:revision>195</cp:revision>
  <dcterms:created xsi:type="dcterms:W3CDTF">2012-09-28T16:48:28Z</dcterms:created>
  <dcterms:modified xsi:type="dcterms:W3CDTF">2013-10-01T19:54:28Z</dcterms:modified>
</cp:coreProperties>
</file>